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62" r:id="rId2"/>
    <p:sldId id="257" r:id="rId3"/>
    <p:sldId id="274" r:id="rId4"/>
    <p:sldId id="280" r:id="rId5"/>
    <p:sldId id="275" r:id="rId6"/>
    <p:sldId id="276" r:id="rId7"/>
    <p:sldId id="278" r:id="rId8"/>
    <p:sldId id="279" r:id="rId9"/>
    <p:sldId id="277" r:id="rId10"/>
    <p:sldId id="261" r:id="rId11"/>
    <p:sldId id="263" r:id="rId12"/>
    <p:sldId id="264" r:id="rId13"/>
    <p:sldId id="265" r:id="rId14"/>
    <p:sldId id="266" r:id="rId15"/>
    <p:sldId id="267" r:id="rId16"/>
    <p:sldId id="268" r:id="rId17"/>
    <p:sldId id="269" r:id="rId18"/>
    <p:sldId id="271" r:id="rId19"/>
    <p:sldId id="272" r:id="rId20"/>
    <p:sldId id="273" r:id="rId21"/>
    <p:sldId id="281" r:id="rId22"/>
    <p:sldId id="270"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5" autoAdjust="0"/>
    <p:restoredTop sz="89676" autoAdjust="0"/>
  </p:normalViewPr>
  <p:slideViewPr>
    <p:cSldViewPr>
      <p:cViewPr varScale="1">
        <p:scale>
          <a:sx n="46" d="100"/>
          <a:sy n="46" d="100"/>
        </p:scale>
        <p:origin x="-69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39" d="100"/>
          <a:sy n="39" d="100"/>
        </p:scale>
        <p:origin x="-1565" y="-8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view3D>
      <c:rAngAx val="1"/>
    </c:view3D>
    <c:plotArea>
      <c:layout/>
      <c:bar3DChart>
        <c:barDir val="col"/>
        <c:grouping val="clustered"/>
        <c:ser>
          <c:idx val="0"/>
          <c:order val="0"/>
          <c:tx>
            <c:strRef>
              <c:f>Sheet1!$B$1</c:f>
              <c:strCache>
                <c:ptCount val="1"/>
                <c:pt idx="0">
                  <c:v>2007-08</c:v>
                </c:pt>
              </c:strCache>
            </c:strRef>
          </c:tx>
          <c:cat>
            <c:strRef>
              <c:f>Sheet1!$A$2:$A$5</c:f>
              <c:strCache>
                <c:ptCount val="4"/>
                <c:pt idx="0">
                  <c:v>Teaching &amp; Learning</c:v>
                </c:pt>
                <c:pt idx="1">
                  <c:v>Educator Preparation &amp; Development</c:v>
                </c:pt>
                <c:pt idx="2">
                  <c:v>Leadership, Administration, &amp; Instructional Support</c:v>
                </c:pt>
                <c:pt idx="3">
                  <c:v>Infrastructure for Technology</c:v>
                </c:pt>
              </c:strCache>
            </c:strRef>
          </c:cat>
          <c:val>
            <c:numRef>
              <c:f>Sheet1!$B$2:$B$5</c:f>
              <c:numCache>
                <c:formatCode>General</c:formatCode>
                <c:ptCount val="4"/>
                <c:pt idx="0">
                  <c:v>12</c:v>
                </c:pt>
                <c:pt idx="1">
                  <c:v>12</c:v>
                </c:pt>
                <c:pt idx="2">
                  <c:v>15</c:v>
                </c:pt>
                <c:pt idx="3">
                  <c:v>14</c:v>
                </c:pt>
              </c:numCache>
            </c:numRef>
          </c:val>
        </c:ser>
        <c:ser>
          <c:idx val="1"/>
          <c:order val="1"/>
          <c:tx>
            <c:strRef>
              <c:f>Sheet1!$C$1</c:f>
              <c:strCache>
                <c:ptCount val="1"/>
                <c:pt idx="0">
                  <c:v>2008-09</c:v>
                </c:pt>
              </c:strCache>
            </c:strRef>
          </c:tx>
          <c:cat>
            <c:strRef>
              <c:f>Sheet1!$A$2:$A$5</c:f>
              <c:strCache>
                <c:ptCount val="4"/>
                <c:pt idx="0">
                  <c:v>Teaching &amp; Learning</c:v>
                </c:pt>
                <c:pt idx="1">
                  <c:v>Educator Preparation &amp; Development</c:v>
                </c:pt>
                <c:pt idx="2">
                  <c:v>Leadership, Administration, &amp; Instructional Support</c:v>
                </c:pt>
                <c:pt idx="3">
                  <c:v>Infrastructure for Technology</c:v>
                </c:pt>
              </c:strCache>
            </c:strRef>
          </c:cat>
          <c:val>
            <c:numRef>
              <c:f>Sheet1!$C$2:$C$5</c:f>
              <c:numCache>
                <c:formatCode>General</c:formatCode>
                <c:ptCount val="4"/>
                <c:pt idx="0">
                  <c:v>14</c:v>
                </c:pt>
                <c:pt idx="1">
                  <c:v>13</c:v>
                </c:pt>
                <c:pt idx="2">
                  <c:v>17</c:v>
                </c:pt>
                <c:pt idx="3">
                  <c:v>16</c:v>
                </c:pt>
              </c:numCache>
            </c:numRef>
          </c:val>
        </c:ser>
        <c:ser>
          <c:idx val="2"/>
          <c:order val="2"/>
          <c:tx>
            <c:strRef>
              <c:f>Sheet1!$D$1</c:f>
              <c:strCache>
                <c:ptCount val="1"/>
                <c:pt idx="0">
                  <c:v>2009-10</c:v>
                </c:pt>
              </c:strCache>
            </c:strRef>
          </c:tx>
          <c:cat>
            <c:strRef>
              <c:f>Sheet1!$A$2:$A$5</c:f>
              <c:strCache>
                <c:ptCount val="4"/>
                <c:pt idx="0">
                  <c:v>Teaching &amp; Learning</c:v>
                </c:pt>
                <c:pt idx="1">
                  <c:v>Educator Preparation &amp; Development</c:v>
                </c:pt>
                <c:pt idx="2">
                  <c:v>Leadership, Administration, &amp; Instructional Support</c:v>
                </c:pt>
                <c:pt idx="3">
                  <c:v>Infrastructure for Technology</c:v>
                </c:pt>
              </c:strCache>
            </c:strRef>
          </c:cat>
          <c:val>
            <c:numRef>
              <c:f>Sheet1!$D$2:$D$5</c:f>
              <c:numCache>
                <c:formatCode>General</c:formatCode>
                <c:ptCount val="4"/>
                <c:pt idx="0">
                  <c:v>15</c:v>
                </c:pt>
                <c:pt idx="1">
                  <c:v>16</c:v>
                </c:pt>
                <c:pt idx="2">
                  <c:v>14</c:v>
                </c:pt>
                <c:pt idx="3">
                  <c:v>15</c:v>
                </c:pt>
              </c:numCache>
            </c:numRef>
          </c:val>
        </c:ser>
        <c:shape val="box"/>
        <c:axId val="92418816"/>
        <c:axId val="92420352"/>
        <c:axId val="0"/>
      </c:bar3DChart>
      <c:catAx>
        <c:axId val="92418816"/>
        <c:scaling>
          <c:orientation val="minMax"/>
        </c:scaling>
        <c:axPos val="b"/>
        <c:tickLblPos val="nextTo"/>
        <c:crossAx val="92420352"/>
        <c:crosses val="autoZero"/>
        <c:auto val="1"/>
        <c:lblAlgn val="ctr"/>
        <c:lblOffset val="100"/>
      </c:catAx>
      <c:valAx>
        <c:axId val="92420352"/>
        <c:scaling>
          <c:orientation val="minMax"/>
        </c:scaling>
        <c:axPos val="l"/>
        <c:majorGridlines/>
        <c:numFmt formatCode="General" sourceLinked="1"/>
        <c:tickLblPos val="nextTo"/>
        <c:crossAx val="92418816"/>
        <c:crosses val="autoZero"/>
        <c:crossBetween val="between"/>
      </c:valAx>
    </c:plotArea>
    <c:legend>
      <c:legendPos val="r"/>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2DDB8D-1865-4DCB-9252-265AC58F8D87}" type="datetimeFigureOut">
              <a:rPr lang="en-US" smtClean="0"/>
              <a:pPr/>
              <a:t>5/15/2011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421375-8086-495C-A0BF-3619FBF27D9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 quote taken out of Rhoads’ tech plan:  “</a:t>
            </a:r>
            <a:r>
              <a:rPr lang="en-US" sz="1200" i="1" kern="1200" dirty="0" smtClean="0">
                <a:solidFill>
                  <a:schemeClr val="tx1"/>
                </a:solidFill>
                <a:latin typeface="+mn-lt"/>
                <a:ea typeface="+mn-ea"/>
                <a:cs typeface="+mn-cs"/>
              </a:rPr>
              <a:t>Technology in the classroom is no longer thought of as coming in the future.   It is here today. Technology is long term and continuous.  Our pathway to school improvement is exemplified through technology.  As educators we will meet the needs of the students, teachers, and community, thereby enabling all faculty and staff to network with other educators, schools, and others.  The faculty, staff, students, parents, and community are truly committed to “Making the Technological Connection” throughout the Houston Metropolitan area.  Our vision at Rhoads Elementary School is to prepare students to assess, gather, process, manipulate, integrate, and communicate information using technology within and beyond the school setting.”</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2421375-8086-495C-A0BF-3619FBF27D9B}"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Star Chart data.</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2421375-8086-495C-A0BF-3619FBF27D9B}" type="slidenum">
              <a:rPr lang="en-US" smtClean="0"/>
              <a:pPr/>
              <a:t>10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Hardware  / The technology itself</a:t>
            </a:r>
          </a:p>
          <a:p>
            <a:r>
              <a:rPr lang="en-US" dirty="0" smtClean="0"/>
              <a:t>Software   /Technology itself including software</a:t>
            </a:r>
            <a:r>
              <a:rPr lang="en-US" baseline="0" dirty="0" smtClean="0"/>
              <a:t> to make learning more productive</a:t>
            </a:r>
            <a:endParaRPr lang="en-US" dirty="0" smtClean="0"/>
          </a:p>
          <a:p>
            <a:r>
              <a:rPr lang="en-US" dirty="0" smtClean="0"/>
              <a:t>Professional development  / Connecting</a:t>
            </a:r>
            <a:r>
              <a:rPr lang="en-US" baseline="0" dirty="0" smtClean="0"/>
              <a:t> with peers</a:t>
            </a:r>
            <a:endParaRPr lang="en-US" dirty="0" smtClean="0"/>
          </a:p>
          <a:p>
            <a:r>
              <a:rPr lang="en-US" dirty="0" smtClean="0"/>
              <a:t>Parent/community        /     Infrastructure</a:t>
            </a:r>
            <a:endParaRPr lang="en-US" dirty="0"/>
          </a:p>
        </p:txBody>
      </p:sp>
      <p:sp>
        <p:nvSpPr>
          <p:cNvPr id="4" name="Slide Number Placeholder 3"/>
          <p:cNvSpPr>
            <a:spLocks noGrp="1"/>
          </p:cNvSpPr>
          <p:nvPr>
            <p:ph type="sldNum" sz="quarter" idx="10"/>
          </p:nvPr>
        </p:nvSpPr>
        <p:spPr/>
        <p:txBody>
          <a:bodyPr/>
          <a:lstStyle/>
          <a:p>
            <a:fld id="{82421375-8086-495C-A0BF-3619FBF27D9B}" type="slidenum">
              <a:rPr lang="en-US" smtClean="0"/>
              <a:pPr/>
              <a:t>19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Overall, Rhoads</a:t>
            </a:r>
            <a:r>
              <a:rPr lang="en-US" sz="1200" kern="1200" smtClean="0">
                <a:solidFill>
                  <a:schemeClr val="tx1"/>
                </a:solidFill>
                <a:latin typeface="+mn-lt"/>
                <a:ea typeface="+mn-ea"/>
                <a:cs typeface="+mn-cs"/>
              </a:rPr>
              <a:t>’ Technology </a:t>
            </a:r>
            <a:r>
              <a:rPr lang="en-US" sz="1200" kern="1200" dirty="0" smtClean="0">
                <a:solidFill>
                  <a:schemeClr val="tx1"/>
                </a:solidFill>
                <a:latin typeface="+mn-lt"/>
                <a:ea typeface="+mn-ea"/>
                <a:cs typeface="+mn-cs"/>
              </a:rPr>
              <a:t>Plan has some good information in it and reachable goals but obviously needs to be updated.  Also, more goals actually need to be implemented.  Some solid plans of action need to be included in the updated plan to realistically reach the goals in a timely manner.  Rhoads Elementary School has taken some steps to be more technologically advanced or current but still has a long way to go.  With the help of the District, community, and other resources, technology can become second nature and move Rhoads Elementary well into a prosperous future.</a:t>
            </a:r>
          </a:p>
          <a:p>
            <a:endParaRPr lang="en-US" dirty="0"/>
          </a:p>
        </p:txBody>
      </p:sp>
      <p:sp>
        <p:nvSpPr>
          <p:cNvPr id="4" name="Slide Number Placeholder 3"/>
          <p:cNvSpPr>
            <a:spLocks noGrp="1"/>
          </p:cNvSpPr>
          <p:nvPr>
            <p:ph type="sldNum" sz="quarter" idx="10"/>
          </p:nvPr>
        </p:nvSpPr>
        <p:spPr/>
        <p:txBody>
          <a:bodyPr/>
          <a:lstStyle/>
          <a:p>
            <a:fld id="{82421375-8086-495C-A0BF-3619FBF27D9B}" type="slidenum">
              <a:rPr lang="en-US" smtClean="0"/>
              <a:pPr/>
              <a:t>20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Overall, Rhoads</a:t>
            </a:r>
            <a:r>
              <a:rPr lang="en-US" sz="1200" kern="1200" smtClean="0">
                <a:solidFill>
                  <a:schemeClr val="tx1"/>
                </a:solidFill>
                <a:latin typeface="+mn-lt"/>
                <a:ea typeface="+mn-ea"/>
                <a:cs typeface="+mn-cs"/>
              </a:rPr>
              <a:t>’ Technology </a:t>
            </a:r>
            <a:r>
              <a:rPr lang="en-US" sz="1200" kern="1200" dirty="0" smtClean="0">
                <a:solidFill>
                  <a:schemeClr val="tx1"/>
                </a:solidFill>
                <a:latin typeface="+mn-lt"/>
                <a:ea typeface="+mn-ea"/>
                <a:cs typeface="+mn-cs"/>
              </a:rPr>
              <a:t>Plan has some good information in it and reachable goals but obviously needs to be updated.  Also, more goals actually need to be implemented.  Some solid plans of action need to be included in the updated plan to realistically reach the goals in a timely manner.  Rhoads Elementary School has taken some steps to be more technologically advanced or current but still has a long way to go.  With the help of the District, community, and other resources, technology can become second nature and move Rhoads Elementary well into a prosperous future.</a:t>
            </a:r>
          </a:p>
          <a:p>
            <a:endParaRPr lang="en-US" dirty="0"/>
          </a:p>
        </p:txBody>
      </p:sp>
      <p:sp>
        <p:nvSpPr>
          <p:cNvPr id="4" name="Slide Number Placeholder 3"/>
          <p:cNvSpPr>
            <a:spLocks noGrp="1"/>
          </p:cNvSpPr>
          <p:nvPr>
            <p:ph type="sldNum" sz="quarter" idx="10"/>
          </p:nvPr>
        </p:nvSpPr>
        <p:spPr/>
        <p:txBody>
          <a:bodyPr/>
          <a:lstStyle/>
          <a:p>
            <a:fld id="{82421375-8086-495C-A0BF-3619FBF27D9B}"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BAA4C595-BFA7-46D9-998C-DA50587A2902}" type="datetimeFigureOut">
              <a:rPr lang="en-US" smtClean="0"/>
              <a:pPr/>
              <a:t>5/15/2011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CE2A676F-9C41-40E0-851E-2951571836F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A4C595-BFA7-46D9-998C-DA50587A2902}" type="datetimeFigureOut">
              <a:rPr lang="en-US" smtClean="0"/>
              <a:pPr/>
              <a:t>5/15/2011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676F-9C41-40E0-851E-2951571836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A4C595-BFA7-46D9-998C-DA50587A2902}" type="datetimeFigureOut">
              <a:rPr lang="en-US" smtClean="0"/>
              <a:pPr/>
              <a:t>5/15/2011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676F-9C41-40E0-851E-2951571836F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AA4C595-BFA7-46D9-998C-DA50587A2902}" type="datetimeFigureOut">
              <a:rPr lang="en-US" smtClean="0"/>
              <a:pPr/>
              <a:t>5/15/2011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CE2A676F-9C41-40E0-851E-2951571836F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BAA4C595-BFA7-46D9-998C-DA50587A2902}" type="datetimeFigureOut">
              <a:rPr lang="en-US" smtClean="0"/>
              <a:pPr/>
              <a:t>5/15/2011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CE2A676F-9C41-40E0-851E-2951571836F2}"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BAA4C595-BFA7-46D9-998C-DA50587A2902}" type="datetimeFigureOut">
              <a:rPr lang="en-US" smtClean="0"/>
              <a:pPr/>
              <a:t>5/15/2011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CE2A676F-9C41-40E0-851E-2951571836F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BAA4C595-BFA7-46D9-998C-DA50587A2902}" type="datetimeFigureOut">
              <a:rPr lang="en-US" smtClean="0"/>
              <a:pPr/>
              <a:t>5/15/2011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CE2A676F-9C41-40E0-851E-2951571836F2}"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AA4C595-BFA7-46D9-998C-DA50587A2902}" type="datetimeFigureOut">
              <a:rPr lang="en-US" smtClean="0"/>
              <a:pPr/>
              <a:t>5/15/2011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2A676F-9C41-40E0-851E-2951571836F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AA4C595-BFA7-46D9-998C-DA50587A2902}" type="datetimeFigureOut">
              <a:rPr lang="en-US" smtClean="0"/>
              <a:pPr/>
              <a:t>5/15/2011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2A676F-9C41-40E0-851E-2951571836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AA4C595-BFA7-46D9-998C-DA50587A2902}" type="datetimeFigureOut">
              <a:rPr lang="en-US" smtClean="0"/>
              <a:pPr/>
              <a:t>5/15/2011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2A676F-9C41-40E0-851E-2951571836F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BAA4C595-BFA7-46D9-998C-DA50587A2902}" type="datetimeFigureOut">
              <a:rPr lang="en-US" smtClean="0"/>
              <a:pPr/>
              <a:t>5/15/2011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CE2A676F-9C41-40E0-851E-2951571836F2}"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AA4C595-BFA7-46D9-998C-DA50587A2902}" type="datetimeFigureOut">
              <a:rPr lang="en-US" smtClean="0"/>
              <a:pPr/>
              <a:t>5/15/2011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E2A676F-9C41-40E0-851E-2951571836F2}"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audio" Target="../media/audio10.wav"/><Relationship Id="rId5" Type="http://schemas.openxmlformats.org/officeDocument/2006/relationships/image" Target="../media/image7.png"/><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6.xml"/><Relationship Id="rId1" Type="http://schemas.openxmlformats.org/officeDocument/2006/relationships/audio" Target="../media/audio11.wav"/></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media/audio12.wav"/></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media/audio13.wav"/></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media/audio14.wav"/></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audio" Target="../media/audio15.wav"/></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audio" Target="../media/audio16.wav"/></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media/audio17.wav"/></Relationships>
</file>

<file path=ppt/slides/_rels/slide18.xml.rels><?xml version="1.0" encoding="UTF-8" standalone="yes"?>
<Relationships xmlns="http://schemas.openxmlformats.org/package/2006/relationships"><Relationship Id="rId3" Type="http://schemas.openxmlformats.org/officeDocument/2006/relationships/hyperlink" Target="http://adelemford.wikispaces.com/animation" TargetMode="External"/><Relationship Id="rId2" Type="http://schemas.openxmlformats.org/officeDocument/2006/relationships/slideLayout" Target="../slideLayouts/slideLayout2.xml"/><Relationship Id="rId1" Type="http://schemas.openxmlformats.org/officeDocument/2006/relationships/audio" Target="../media/audio18.wav"/><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audio" Target="../media/audio19.wav"/><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audio" Target="../media/audio2.wav"/><Relationship Id="rId5" Type="http://schemas.openxmlformats.org/officeDocument/2006/relationships/image" Target="../media/image5.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audio" Target="../media/audio20.wav"/><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audio" Target="../media/audio21.wav"/><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hyperlink" Target="http://adelemford.wikispaces.com/Rhoads+Technology+Plan" TargetMode="External"/><Relationship Id="rId2" Type="http://schemas.openxmlformats.org/officeDocument/2006/relationships/slideLayout" Target="../slideLayouts/slideLayout7.xml"/><Relationship Id="rId1" Type="http://schemas.openxmlformats.org/officeDocument/2006/relationships/audio" Target="../media/audio22.wav"/><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4.xml"/><Relationship Id="rId1" Type="http://schemas.openxmlformats.org/officeDocument/2006/relationships/audio" Target="../media/audio3.wav"/><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4.xml"/><Relationship Id="rId1" Type="http://schemas.openxmlformats.org/officeDocument/2006/relationships/audio" Target="../media/audio4.wav"/><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4.xml"/><Relationship Id="rId1" Type="http://schemas.openxmlformats.org/officeDocument/2006/relationships/audio" Target="../media/audio5.wav"/><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4.xml"/><Relationship Id="rId1" Type="http://schemas.openxmlformats.org/officeDocument/2006/relationships/audio" Target="../media/audio6.wav"/><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4.xml"/><Relationship Id="rId1" Type="http://schemas.openxmlformats.org/officeDocument/2006/relationships/audio" Target="../media/audio7.wav"/><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4.xml"/><Relationship Id="rId1" Type="http://schemas.openxmlformats.org/officeDocument/2006/relationships/audio" Target="../media/audio8.wav"/><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4.xml"/><Relationship Id="rId1" Type="http://schemas.openxmlformats.org/officeDocument/2006/relationships/audio" Target="../media/audio9.wav"/><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86800" cy="1828800"/>
          </a:xfrm>
          <a:prstGeom prst="rect">
            <a:avLst/>
          </a:prstGeom>
        </p:spPr>
        <p:txBody>
          <a:bodyPr>
            <a:normAutofit/>
          </a:bodyPr>
          <a:lstStyle/>
          <a:p>
            <a:pPr algn="ctr"/>
            <a:r>
              <a:rPr lang="en-US" sz="2400" dirty="0" smtClean="0"/>
              <a:t>   </a:t>
            </a:r>
            <a:r>
              <a:rPr lang="en-US" sz="3200" dirty="0" smtClean="0"/>
              <a:t>A School’s </a:t>
            </a:r>
            <a:br>
              <a:rPr lang="en-US" sz="3200" dirty="0" smtClean="0"/>
            </a:br>
            <a:r>
              <a:rPr lang="en-US" sz="3200" dirty="0" smtClean="0"/>
              <a:t>and </a:t>
            </a:r>
            <a:br>
              <a:rPr lang="en-US" sz="3200" dirty="0" smtClean="0"/>
            </a:br>
            <a:r>
              <a:rPr lang="en-US" sz="3200" dirty="0" smtClean="0"/>
              <a:t>The Nation’s Technology Plan At A Glance</a:t>
            </a:r>
            <a:endParaRPr lang="en-US" sz="3200" dirty="0"/>
          </a:p>
        </p:txBody>
      </p:sp>
      <p:sp>
        <p:nvSpPr>
          <p:cNvPr id="4" name="Content Placeholder 3"/>
          <p:cNvSpPr>
            <a:spLocks noGrp="1"/>
          </p:cNvSpPr>
          <p:nvPr>
            <p:ph idx="1"/>
          </p:nvPr>
        </p:nvSpPr>
        <p:spPr>
          <a:xfrm>
            <a:off x="0" y="1554163"/>
            <a:ext cx="9144000" cy="3932237"/>
          </a:xfrm>
          <a:prstGeom prst="rect">
            <a:avLst/>
          </a:prstGeom>
        </p:spPr>
        <p:txBody>
          <a:bodyPr>
            <a:normAutofit/>
          </a:bodyPr>
          <a:lstStyle/>
          <a:p>
            <a:pPr>
              <a:buNone/>
            </a:pPr>
            <a:endParaRPr lang="en-US" dirty="0" smtClean="0"/>
          </a:p>
          <a:p>
            <a:pPr>
              <a:buNone/>
            </a:pPr>
            <a:endParaRPr lang="en-US" dirty="0" smtClean="0"/>
          </a:p>
          <a:p>
            <a:endParaRPr lang="en-US" dirty="0" smtClean="0"/>
          </a:p>
          <a:p>
            <a:endParaRPr lang="en-US" dirty="0" smtClean="0"/>
          </a:p>
          <a:p>
            <a:endParaRPr lang="en-US" dirty="0" smtClean="0"/>
          </a:p>
          <a:p>
            <a:r>
              <a:rPr lang="en-US" dirty="0" smtClean="0"/>
              <a:t>                                                     </a:t>
            </a:r>
            <a:endParaRPr lang="en-US" dirty="0"/>
          </a:p>
        </p:txBody>
      </p:sp>
      <p:sp>
        <p:nvSpPr>
          <p:cNvPr id="5" name="Action Button: Forward or Next 4">
            <a:hlinkClick r:id="" action="ppaction://hlinkshowjump?jump=nextslide" highlightClick="1"/>
          </p:cNvPr>
          <p:cNvSpPr/>
          <p:nvPr/>
        </p:nvSpPr>
        <p:spPr>
          <a:xfrm>
            <a:off x="8001000" y="5791200"/>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Back or Previous 5">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57200" y="2413339"/>
            <a:ext cx="8305800" cy="4524315"/>
          </a:xfrm>
          <a:prstGeom prst="rect">
            <a:avLst/>
          </a:prstGeom>
        </p:spPr>
        <p:txBody>
          <a:bodyPr wrap="square">
            <a:spAutoFit/>
          </a:bodyPr>
          <a:lstStyle/>
          <a:p>
            <a:pPr algn="ctr"/>
            <a:r>
              <a:rPr lang="en-US" sz="2400" dirty="0" smtClean="0"/>
              <a:t>By    Adele M. Ford </a:t>
            </a:r>
          </a:p>
          <a:p>
            <a:endParaRPr lang="en-US" sz="2400" dirty="0" smtClean="0"/>
          </a:p>
          <a:p>
            <a:pPr algn="ctr"/>
            <a:r>
              <a:rPr lang="en-US" sz="2400" dirty="0" smtClean="0"/>
              <a:t>EDLD 5362 Informational Systems Management –</a:t>
            </a:r>
          </a:p>
          <a:p>
            <a:pPr algn="ctr"/>
            <a:r>
              <a:rPr lang="en-US" sz="2400" dirty="0" smtClean="0"/>
              <a:t>SP3 11 - ET8013</a:t>
            </a:r>
          </a:p>
          <a:p>
            <a:pPr algn="ctr"/>
            <a:endParaRPr lang="en-US" sz="2400" dirty="0" smtClean="0"/>
          </a:p>
          <a:p>
            <a:pPr algn="ctr"/>
            <a:r>
              <a:rPr lang="en-US" sz="2400" dirty="0" smtClean="0"/>
              <a:t>Assistant Professor, Sheryl </a:t>
            </a:r>
            <a:r>
              <a:rPr lang="en-US" sz="2400" dirty="0" err="1" smtClean="0"/>
              <a:t>Abshire</a:t>
            </a:r>
            <a:r>
              <a:rPr lang="en-US" sz="2400" dirty="0" smtClean="0"/>
              <a:t>, </a:t>
            </a:r>
            <a:r>
              <a:rPr lang="en-US" sz="2400" dirty="0" err="1" smtClean="0"/>
              <a:t>Ph.D</a:t>
            </a:r>
            <a:endParaRPr lang="en-US" sz="2400" dirty="0" smtClean="0"/>
          </a:p>
          <a:p>
            <a:pPr algn="ctr"/>
            <a:endParaRPr lang="en-US" sz="2400" dirty="0" smtClean="0"/>
          </a:p>
          <a:p>
            <a:pPr algn="ctr"/>
            <a:r>
              <a:rPr lang="en-US" sz="2400" dirty="0" smtClean="0"/>
              <a:t>Lamar University</a:t>
            </a:r>
          </a:p>
          <a:p>
            <a:pPr algn="ctr"/>
            <a:endParaRPr lang="en-US" sz="2400" dirty="0" smtClean="0"/>
          </a:p>
          <a:p>
            <a:pPr algn="ctr"/>
            <a:endParaRPr lang="en-US" sz="2400" dirty="0" smtClean="0"/>
          </a:p>
          <a:p>
            <a:pPr algn="ctr"/>
            <a:r>
              <a:rPr lang="en-US" sz="2400" dirty="0" smtClean="0"/>
              <a:t>May 15, 2011</a:t>
            </a:r>
          </a:p>
          <a:p>
            <a:endParaRPr lang="en-US" sz="2400" dirty="0" smtClean="0"/>
          </a:p>
        </p:txBody>
      </p:sp>
      <p:pic>
        <p:nvPicPr>
          <p:cNvPr id="12" name="~PP2175.WAV">
            <a:hlinkClick r:id="" action="ppaction://media"/>
          </p:cNvPr>
          <p:cNvPicPr>
            <a:picLocks noRot="1" noChangeAspect="1"/>
          </p:cNvPicPr>
          <p:nvPr>
            <a:wavAudioFile r:embed="rId1" name="~PP2175.WAV"/>
          </p:nvPr>
        </p:nvPicPr>
        <p:blipFill>
          <a:blip r:embed="rId3" cstate="print"/>
          <a:stretch>
            <a:fillRect/>
          </a:stretch>
        </p:blipFill>
        <p:spPr>
          <a:xfrm>
            <a:off x="8726488" y="6440488"/>
            <a:ext cx="244475" cy="244475"/>
          </a:xfrm>
          <a:prstGeom prst="rect">
            <a:avLst/>
          </a:prstGeom>
        </p:spPr>
      </p:pic>
    </p:spTree>
  </p:cSld>
  <p:clrMapOvr>
    <a:masterClrMapping/>
  </p:clrMapOvr>
  <p:transition advTm="261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1447800" y="1371600"/>
          <a:ext cx="6096000" cy="4064000"/>
        </p:xfrm>
        <a:graphic>
          <a:graphicData uri="http://schemas.openxmlformats.org/drawingml/2006/chart">
            <c:chart xmlns:c="http://schemas.openxmlformats.org/drawingml/2006/chart" xmlns:r="http://schemas.openxmlformats.org/officeDocument/2006/relationships" r:id="rId4"/>
          </a:graphicData>
        </a:graphic>
      </p:graphicFrame>
      <p:sp>
        <p:nvSpPr>
          <p:cNvPr id="3" name="Title 2"/>
          <p:cNvSpPr>
            <a:spLocks noGrp="1"/>
          </p:cNvSpPr>
          <p:nvPr>
            <p:ph type="title" idx="4294967295"/>
          </p:nvPr>
        </p:nvSpPr>
        <p:spPr>
          <a:xfrm>
            <a:off x="457200" y="457200"/>
            <a:ext cx="8686800" cy="838200"/>
          </a:xfrm>
        </p:spPr>
        <p:txBody>
          <a:bodyPr>
            <a:normAutofit fontScale="90000"/>
          </a:bodyPr>
          <a:lstStyle/>
          <a:p>
            <a:pPr algn="ctr"/>
            <a:r>
              <a:rPr lang="en-US" dirty="0" smtClean="0"/>
              <a:t>Rhoads’ progress toward </a:t>
            </a:r>
            <a:br>
              <a:rPr lang="en-US" dirty="0" smtClean="0"/>
            </a:br>
            <a:r>
              <a:rPr lang="en-US" dirty="0" smtClean="0"/>
              <a:t>Technology   Excellence</a:t>
            </a:r>
            <a:endParaRPr lang="en-US" dirty="0"/>
          </a:p>
        </p:txBody>
      </p:sp>
      <p:sp>
        <p:nvSpPr>
          <p:cNvPr id="4" name="Action Button: Forward or Next 3">
            <a:hlinkClick r:id="" action="ppaction://hlinkshowjump?jump=nextslide" highlightClick="1"/>
          </p:cNvPr>
          <p:cNvSpPr/>
          <p:nvPr/>
        </p:nvSpPr>
        <p:spPr>
          <a:xfrm>
            <a:off x="8101584" y="5815584"/>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ction Button: Back or Previous 4">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P1253.WAV">
            <a:hlinkClick r:id="" action="ppaction://media"/>
          </p:cNvPr>
          <p:cNvPicPr>
            <a:picLocks noRot="1" noChangeAspect="1"/>
          </p:cNvPicPr>
          <p:nvPr>
            <a:wavAudioFile r:embed="rId1" name="~PP1253.WAV"/>
          </p:nvPr>
        </p:nvPicPr>
        <p:blipFill>
          <a:blip r:embed="rId5" cstate="print"/>
          <a:stretch>
            <a:fillRect/>
          </a:stretch>
        </p:blipFill>
        <p:spPr>
          <a:xfrm>
            <a:off x="8726488" y="6440488"/>
            <a:ext cx="244475" cy="244475"/>
          </a:xfrm>
          <a:prstGeom prst="rect">
            <a:avLst/>
          </a:prstGeom>
        </p:spPr>
      </p:pic>
    </p:spTree>
  </p:cSld>
  <p:clrMapOvr>
    <a:masterClrMapping/>
  </p:clrMapOvr>
  <p:transition advTm="7813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 The National Technology Plan</a:t>
            </a:r>
            <a:endParaRPr lang="en-US" dirty="0"/>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Forward or Next 7">
            <a:hlinkClick r:id="" action="ppaction://hlinkshowjump?jump=nextslide" highlightClick="1"/>
          </p:cNvPr>
          <p:cNvSpPr/>
          <p:nvPr/>
        </p:nvSpPr>
        <p:spPr>
          <a:xfrm>
            <a:off x="8101584" y="5815584"/>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P275.WAV">
            <a:hlinkClick r:id="" action="ppaction://media"/>
          </p:cNvPr>
          <p:cNvPicPr>
            <a:picLocks noRot="1" noChangeAspect="1"/>
          </p:cNvPicPr>
          <p:nvPr>
            <a:wavAudioFile r:embed="rId1" name="~PP275.WAV"/>
          </p:nvPr>
        </p:nvPicPr>
        <p:blipFill>
          <a:blip r:embed="rId3" cstate="print"/>
          <a:stretch>
            <a:fillRect/>
          </a:stretch>
        </p:blipFill>
        <p:spPr>
          <a:xfrm>
            <a:off x="8726488" y="6440488"/>
            <a:ext cx="244475" cy="244475"/>
          </a:xfrm>
          <a:prstGeom prst="rect">
            <a:avLst/>
          </a:prstGeom>
        </p:spPr>
      </p:pic>
    </p:spTree>
  </p:cSld>
  <p:clrMapOvr>
    <a:masterClrMapping/>
  </p:clrMapOvr>
  <p:transition advTm="635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dirty="0" smtClean="0"/>
              <a:t>The National Technology Plan</a:t>
            </a:r>
            <a:br>
              <a:rPr lang="en-US" dirty="0" smtClean="0"/>
            </a:br>
            <a:r>
              <a:rPr lang="en-US" sz="6000" dirty="0" smtClean="0"/>
              <a:t>Five Main Goals </a:t>
            </a:r>
            <a:endParaRPr lang="en-US" sz="6000" dirty="0"/>
          </a:p>
        </p:txBody>
      </p:sp>
      <p:sp>
        <p:nvSpPr>
          <p:cNvPr id="11" name="Content Placeholder 10"/>
          <p:cNvSpPr>
            <a:spLocks noGrp="1"/>
          </p:cNvSpPr>
          <p:nvPr>
            <p:ph idx="1"/>
          </p:nvPr>
        </p:nvSpPr>
        <p:spPr/>
        <p:txBody>
          <a:bodyPr>
            <a:normAutofit/>
          </a:bodyPr>
          <a:lstStyle/>
          <a:p>
            <a:pPr algn="ctr">
              <a:buNone/>
            </a:pPr>
            <a:endParaRPr lang="en-US" dirty="0" smtClean="0"/>
          </a:p>
          <a:p>
            <a:pPr algn="ctr">
              <a:buNone/>
            </a:pPr>
            <a:r>
              <a:rPr lang="en-US" dirty="0" smtClean="0"/>
              <a:t>Goal 1:   Learning</a:t>
            </a:r>
          </a:p>
          <a:p>
            <a:pPr marL="514350" indent="-514350" algn="ctr">
              <a:buNone/>
            </a:pPr>
            <a:r>
              <a:rPr lang="en-US" dirty="0" smtClean="0"/>
              <a:t>      Goal 2:  Assessment</a:t>
            </a:r>
          </a:p>
          <a:p>
            <a:pPr marL="514350" indent="-514350" algn="ctr">
              <a:buNone/>
            </a:pPr>
            <a:r>
              <a:rPr lang="en-US" dirty="0" smtClean="0"/>
              <a:t>Goal 3:  Teaching</a:t>
            </a:r>
          </a:p>
          <a:p>
            <a:pPr marL="514350" indent="-514350" algn="ctr">
              <a:buNone/>
            </a:pPr>
            <a:r>
              <a:rPr lang="en-US" dirty="0" smtClean="0"/>
              <a:t>        Goal 4:  Infrastructure</a:t>
            </a:r>
          </a:p>
          <a:p>
            <a:pPr algn="ctr">
              <a:buNone/>
            </a:pPr>
            <a:r>
              <a:rPr lang="en-US" dirty="0" smtClean="0"/>
              <a:t>     Goal 5:  Productivity</a:t>
            </a:r>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Forward or Next 7">
            <a:hlinkClick r:id="" action="ppaction://hlinkshowjump?jump=nextslide" highlightClick="1"/>
          </p:cNvPr>
          <p:cNvSpPr/>
          <p:nvPr/>
        </p:nvSpPr>
        <p:spPr>
          <a:xfrm>
            <a:off x="8101584" y="5815584"/>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P1370.WAV">
            <a:hlinkClick r:id="" action="ppaction://media"/>
          </p:cNvPr>
          <p:cNvPicPr>
            <a:picLocks noRot="1" noChangeAspect="1"/>
          </p:cNvPicPr>
          <p:nvPr>
            <a:wavAudioFile r:embed="rId1" name="~PP1370.WAV"/>
          </p:nvPr>
        </p:nvPicPr>
        <p:blipFill>
          <a:blip r:embed="rId3" cstate="print"/>
          <a:stretch>
            <a:fillRect/>
          </a:stretch>
        </p:blipFill>
        <p:spPr>
          <a:xfrm>
            <a:off x="8726488" y="6440488"/>
            <a:ext cx="244475" cy="244475"/>
          </a:xfrm>
          <a:prstGeom prst="rect">
            <a:avLst/>
          </a:prstGeom>
        </p:spPr>
      </p:pic>
    </p:spTree>
  </p:cSld>
  <p:clrMapOvr>
    <a:masterClrMapping/>
  </p:clrMapOvr>
  <p:transition advTm="1995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Learning </a:t>
            </a:r>
            <a:endParaRPr lang="en-US" dirty="0"/>
          </a:p>
        </p:txBody>
      </p:sp>
      <p:sp>
        <p:nvSpPr>
          <p:cNvPr id="11" name="Content Placeholder 10"/>
          <p:cNvSpPr>
            <a:spLocks noGrp="1"/>
          </p:cNvSpPr>
          <p:nvPr>
            <p:ph idx="1"/>
          </p:nvPr>
        </p:nvSpPr>
        <p:spPr/>
        <p:txBody>
          <a:bodyPr/>
          <a:lstStyle/>
          <a:p>
            <a:pPr>
              <a:buNone/>
            </a:pPr>
            <a:r>
              <a:rPr lang="en-US" dirty="0" smtClean="0"/>
              <a:t>1. To fundamentally change the learning process through technology.</a:t>
            </a:r>
          </a:p>
          <a:p>
            <a:pPr lvl="1">
              <a:buNone/>
            </a:pPr>
            <a:r>
              <a:rPr lang="en-US" dirty="0" smtClean="0"/>
              <a:t>“Instruction will be more engaging and tailored to individual students’ needs and interests” (Duncan, A, 2009).</a:t>
            </a:r>
          </a:p>
          <a:p>
            <a:pPr>
              <a:buNone/>
            </a:pPr>
            <a:endParaRPr lang="en-US" dirty="0"/>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Forward or Next 7">
            <a:hlinkClick r:id="" action="ppaction://hlinkshowjump?jump=nextslide" highlightClick="1"/>
          </p:cNvPr>
          <p:cNvSpPr/>
          <p:nvPr/>
        </p:nvSpPr>
        <p:spPr>
          <a:xfrm>
            <a:off x="8101584" y="5815584"/>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85800" y="2133600"/>
            <a:ext cx="7924800" cy="646331"/>
          </a:xfrm>
          <a:prstGeom prst="rect">
            <a:avLst/>
          </a:prstGeom>
        </p:spPr>
        <p:txBody>
          <a:bodyPr wrap="square">
            <a:spAutoFit/>
          </a:bodyPr>
          <a:lstStyle/>
          <a:p>
            <a:pPr marL="342900" indent="-342900">
              <a:buAutoNum type="arabicPeriod"/>
            </a:pPr>
            <a:endParaRPr lang="en-US" dirty="0" smtClean="0"/>
          </a:p>
          <a:p>
            <a:pPr marL="342900" indent="-342900">
              <a:buAutoNum type="arabicPeriod" startAt="2"/>
            </a:pPr>
            <a:endParaRPr lang="en-US" dirty="0" smtClean="0"/>
          </a:p>
        </p:txBody>
      </p:sp>
      <p:pic>
        <p:nvPicPr>
          <p:cNvPr id="9" name="~PP1175.WAV">
            <a:hlinkClick r:id="" action="ppaction://media"/>
          </p:cNvPr>
          <p:cNvPicPr>
            <a:picLocks noRot="1" noChangeAspect="1"/>
          </p:cNvPicPr>
          <p:nvPr>
            <a:wavAudioFile r:embed="rId1" name="~PP1175.WAV"/>
          </p:nvPr>
        </p:nvPicPr>
        <p:blipFill>
          <a:blip r:embed="rId3" cstate="print"/>
          <a:stretch>
            <a:fillRect/>
          </a:stretch>
        </p:blipFill>
        <p:spPr>
          <a:xfrm>
            <a:off x="8726488" y="6440488"/>
            <a:ext cx="244475" cy="244475"/>
          </a:xfrm>
          <a:prstGeom prst="rect">
            <a:avLst/>
          </a:prstGeom>
        </p:spPr>
      </p:pic>
    </p:spTree>
  </p:cSld>
  <p:clrMapOvr>
    <a:masterClrMapping/>
  </p:clrMapOvr>
  <p:transition advTm="2496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 Assessment</a:t>
            </a:r>
            <a:endParaRPr lang="en-US" dirty="0"/>
          </a:p>
        </p:txBody>
      </p:sp>
      <p:sp>
        <p:nvSpPr>
          <p:cNvPr id="9" name="Content Placeholder 8"/>
          <p:cNvSpPr>
            <a:spLocks noGrp="1"/>
          </p:cNvSpPr>
          <p:nvPr>
            <p:ph idx="1"/>
          </p:nvPr>
        </p:nvSpPr>
        <p:spPr>
          <a:xfrm>
            <a:off x="304800" y="1554163"/>
            <a:ext cx="8686800" cy="4313238"/>
          </a:xfrm>
        </p:spPr>
        <p:txBody>
          <a:bodyPr>
            <a:normAutofit fontScale="92500"/>
          </a:bodyPr>
          <a:lstStyle/>
          <a:p>
            <a:pPr>
              <a:buNone/>
            </a:pPr>
            <a:r>
              <a:rPr lang="en-US" dirty="0" smtClean="0"/>
              <a:t>2. To use technology in the next generation of assessments to give teachers the information they need identify and address students’ individual needs on a regular basis and throughout the school year instead of just at the end.</a:t>
            </a:r>
          </a:p>
          <a:p>
            <a:r>
              <a:rPr lang="en-US" dirty="0" smtClean="0"/>
              <a:t>Real time data needed to differentiate instruction,  and improve student outcomes.  This will be more readily available through  the use of technology </a:t>
            </a:r>
            <a:r>
              <a:rPr lang="en-US" dirty="0" smtClean="0"/>
              <a:t>(Duncan, A, 2009).</a:t>
            </a:r>
            <a:endParaRPr lang="en-US" dirty="0" smtClean="0"/>
          </a:p>
          <a:p>
            <a:endParaRPr lang="en-US" dirty="0"/>
          </a:p>
        </p:txBody>
      </p:sp>
      <p:sp>
        <p:nvSpPr>
          <p:cNvPr id="7" name="Action Button: Back or Previous 6">
            <a:hlinkClick r:id="" action="ppaction://hlinkshowjump?jump=previousslide" highlightClick="1"/>
          </p:cNvPr>
          <p:cNvSpPr/>
          <p:nvPr/>
        </p:nvSpPr>
        <p:spPr>
          <a:xfrm>
            <a:off x="7010400" y="5943600"/>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Forward or Next 7">
            <a:hlinkClick r:id="" action="ppaction://hlinkshowjump?jump=nextslide" highlightClick="1"/>
          </p:cNvPr>
          <p:cNvSpPr/>
          <p:nvPr/>
        </p:nvSpPr>
        <p:spPr>
          <a:xfrm>
            <a:off x="7924800" y="5943600"/>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286000" y="1443841"/>
            <a:ext cx="4572000" cy="646331"/>
          </a:xfrm>
          <a:prstGeom prst="rect">
            <a:avLst/>
          </a:prstGeom>
        </p:spPr>
        <p:txBody>
          <a:bodyPr>
            <a:spAutoFit/>
          </a:bodyPr>
          <a:lstStyle/>
          <a:p>
            <a:pPr marL="342900" indent="-342900">
              <a:buAutoNum type="arabicPeriod" startAt="2"/>
            </a:pPr>
            <a:endParaRPr lang="en-US" dirty="0" smtClean="0"/>
          </a:p>
          <a:p>
            <a:endParaRPr lang="en-US" dirty="0"/>
          </a:p>
        </p:txBody>
      </p:sp>
      <p:pic>
        <p:nvPicPr>
          <p:cNvPr id="10" name="~PP3262.WAV">
            <a:hlinkClick r:id="" action="ppaction://media"/>
          </p:cNvPr>
          <p:cNvPicPr>
            <a:picLocks noRot="1" noChangeAspect="1"/>
          </p:cNvPicPr>
          <p:nvPr>
            <a:wavAudioFile r:embed="rId1" name="~PP3262.WAV"/>
          </p:nvPr>
        </p:nvPicPr>
        <p:blipFill>
          <a:blip r:embed="rId3" cstate="print"/>
          <a:stretch>
            <a:fillRect/>
          </a:stretch>
        </p:blipFill>
        <p:spPr>
          <a:xfrm>
            <a:off x="8726488" y="6440488"/>
            <a:ext cx="244475" cy="244475"/>
          </a:xfrm>
          <a:prstGeom prst="rect">
            <a:avLst/>
          </a:prstGeom>
        </p:spPr>
      </p:pic>
    </p:spTree>
  </p:cSld>
  <p:clrMapOvr>
    <a:masterClrMapping/>
  </p:clrMapOvr>
  <p:transition advTm="4064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0"/>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Teaching </a:t>
            </a:r>
            <a:endParaRPr lang="en-US" dirty="0"/>
          </a:p>
        </p:txBody>
      </p:sp>
      <p:sp>
        <p:nvSpPr>
          <p:cNvPr id="9" name="Content Placeholder 8"/>
          <p:cNvSpPr>
            <a:spLocks noGrp="1"/>
          </p:cNvSpPr>
          <p:nvPr>
            <p:ph idx="1"/>
          </p:nvPr>
        </p:nvSpPr>
        <p:spPr/>
        <p:txBody>
          <a:bodyPr/>
          <a:lstStyle/>
          <a:p>
            <a:pPr>
              <a:buNone/>
            </a:pPr>
            <a:r>
              <a:rPr lang="en-US" dirty="0" smtClean="0"/>
              <a:t>3. To connect teachers with their peers of experts to model successful technology integration </a:t>
            </a:r>
            <a:r>
              <a:rPr lang="en-US" dirty="0" smtClean="0"/>
              <a:t>(Duncan, A, 2009).</a:t>
            </a:r>
            <a:endParaRPr lang="en-US" dirty="0"/>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Forward or Next 7">
            <a:hlinkClick r:id="" action="ppaction://hlinkshowjump?jump=nextslide" highlightClick="1"/>
          </p:cNvPr>
          <p:cNvSpPr/>
          <p:nvPr/>
        </p:nvSpPr>
        <p:spPr>
          <a:xfrm>
            <a:off x="8101584" y="5815584"/>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P1713.WAV">
            <a:hlinkClick r:id="" action="ppaction://media"/>
          </p:cNvPr>
          <p:cNvPicPr>
            <a:picLocks noRot="1" noChangeAspect="1"/>
          </p:cNvPicPr>
          <p:nvPr>
            <a:wavAudioFile r:embed="rId1" name="~PP1713.WAV"/>
          </p:nvPr>
        </p:nvPicPr>
        <p:blipFill>
          <a:blip r:embed="rId3" cstate="print"/>
          <a:stretch>
            <a:fillRect/>
          </a:stretch>
        </p:blipFill>
        <p:spPr>
          <a:xfrm>
            <a:off x="8726488" y="6440488"/>
            <a:ext cx="244475" cy="244475"/>
          </a:xfrm>
          <a:prstGeom prst="rect">
            <a:avLst/>
          </a:prstGeom>
        </p:spPr>
      </p:pic>
    </p:spTree>
  </p:cSld>
  <p:clrMapOvr>
    <a:masterClrMapping/>
  </p:clrMapOvr>
  <p:transition advTm="2030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0"/>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infrastructure </a:t>
            </a:r>
            <a:endParaRPr lang="en-US" dirty="0"/>
          </a:p>
        </p:txBody>
      </p:sp>
      <p:sp>
        <p:nvSpPr>
          <p:cNvPr id="10" name="Content Placeholder 9"/>
          <p:cNvSpPr>
            <a:spLocks noGrp="1"/>
          </p:cNvSpPr>
          <p:nvPr>
            <p:ph idx="1"/>
          </p:nvPr>
        </p:nvSpPr>
        <p:spPr>
          <a:xfrm>
            <a:off x="304800" y="1554163"/>
            <a:ext cx="8686800" cy="4160838"/>
          </a:xfrm>
        </p:spPr>
        <p:txBody>
          <a:bodyPr/>
          <a:lstStyle/>
          <a:p>
            <a:pPr>
              <a:buNone/>
            </a:pPr>
            <a:r>
              <a:rPr lang="en-US" dirty="0" smtClean="0"/>
              <a:t>4. To build an infrastructure that allows us to support access to technology in and out of school </a:t>
            </a:r>
            <a:r>
              <a:rPr lang="en-US" dirty="0" smtClean="0"/>
              <a:t>(Duncan, A, 2009).</a:t>
            </a:r>
            <a:endParaRPr lang="en-US" dirty="0" smtClean="0"/>
          </a:p>
          <a:p>
            <a:endParaRPr lang="en-US" dirty="0"/>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Forward or Next 7">
            <a:hlinkClick r:id="" action="ppaction://hlinkshowjump?jump=nextslide" highlightClick="1"/>
          </p:cNvPr>
          <p:cNvSpPr/>
          <p:nvPr/>
        </p:nvSpPr>
        <p:spPr>
          <a:xfrm>
            <a:off x="8101584" y="5815584"/>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P1137.WAV">
            <a:hlinkClick r:id="" action="ppaction://media"/>
          </p:cNvPr>
          <p:cNvPicPr>
            <a:picLocks noRot="1" noChangeAspect="1"/>
          </p:cNvPicPr>
          <p:nvPr>
            <a:wavAudioFile r:embed="rId1" name="~PP1137.WAV"/>
          </p:nvPr>
        </p:nvPicPr>
        <p:blipFill>
          <a:blip r:embed="rId3" cstate="print"/>
          <a:stretch>
            <a:fillRect/>
          </a:stretch>
        </p:blipFill>
        <p:spPr>
          <a:xfrm>
            <a:off x="8726488" y="6440488"/>
            <a:ext cx="244475" cy="244475"/>
          </a:xfrm>
          <a:prstGeom prst="rect">
            <a:avLst/>
          </a:prstGeom>
        </p:spPr>
      </p:pic>
    </p:spTree>
  </p:cSld>
  <p:clrMapOvr>
    <a:masterClrMapping/>
  </p:clrMapOvr>
  <p:transition advTm="2349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Productivity </a:t>
            </a:r>
            <a:endParaRPr lang="en-US" dirty="0"/>
          </a:p>
        </p:txBody>
      </p:sp>
      <p:sp>
        <p:nvSpPr>
          <p:cNvPr id="10" name="Content Placeholder 9"/>
          <p:cNvSpPr>
            <a:spLocks noGrp="1"/>
          </p:cNvSpPr>
          <p:nvPr>
            <p:ph idx="1"/>
          </p:nvPr>
        </p:nvSpPr>
        <p:spPr>
          <a:xfrm>
            <a:off x="304800" y="1554162"/>
            <a:ext cx="8686800" cy="3779838"/>
          </a:xfrm>
        </p:spPr>
        <p:txBody>
          <a:bodyPr/>
          <a:lstStyle/>
          <a:p>
            <a:pPr>
              <a:buNone/>
            </a:pPr>
            <a:r>
              <a:rPr lang="en-US" dirty="0" smtClean="0"/>
              <a:t> 5. To harness the power of technology to help schools to become more productive and to accelerate students faster than ever before </a:t>
            </a:r>
            <a:r>
              <a:rPr lang="en-US" dirty="0" smtClean="0"/>
              <a:t>(Duncan, A, 2009).</a:t>
            </a:r>
            <a:endParaRPr lang="en-US" dirty="0" smtClean="0"/>
          </a:p>
          <a:p>
            <a:pPr>
              <a:buNone/>
            </a:pPr>
            <a:endParaRPr lang="en-US" dirty="0"/>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Forward or Next 7">
            <a:hlinkClick r:id="" action="ppaction://hlinkshowjump?jump=nextslide" highlightClick="1"/>
          </p:cNvPr>
          <p:cNvSpPr/>
          <p:nvPr/>
        </p:nvSpPr>
        <p:spPr>
          <a:xfrm>
            <a:off x="8101584" y="5815584"/>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P2696.WAV">
            <a:hlinkClick r:id="" action="ppaction://media"/>
          </p:cNvPr>
          <p:cNvPicPr>
            <a:picLocks noRot="1" noChangeAspect="1"/>
          </p:cNvPicPr>
          <p:nvPr>
            <a:wavAudioFile r:embed="rId1" name="~PP2696.WAV"/>
          </p:nvPr>
        </p:nvPicPr>
        <p:blipFill>
          <a:blip r:embed="rId3" cstate="print"/>
          <a:stretch>
            <a:fillRect/>
          </a:stretch>
        </p:blipFill>
        <p:spPr>
          <a:xfrm>
            <a:off x="8726488" y="6440488"/>
            <a:ext cx="244475" cy="244475"/>
          </a:xfrm>
          <a:prstGeom prst="rect">
            <a:avLst/>
          </a:prstGeom>
        </p:spPr>
      </p:pic>
    </p:spTree>
  </p:cSld>
  <p:clrMapOvr>
    <a:masterClrMapping/>
  </p:clrMapOvr>
  <p:transition advTm="3162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dirty="0" smtClean="0"/>
              <a:t> The end result of A great Technology plan</a:t>
            </a:r>
            <a:endParaRPr lang="en-US" dirty="0"/>
          </a:p>
        </p:txBody>
      </p:sp>
      <p:sp>
        <p:nvSpPr>
          <p:cNvPr id="6" name="Content Placeholder 5"/>
          <p:cNvSpPr>
            <a:spLocks noGrp="1"/>
          </p:cNvSpPr>
          <p:nvPr>
            <p:ph idx="1"/>
          </p:nvPr>
        </p:nvSpPr>
        <p:spPr/>
        <p:txBody>
          <a:bodyPr/>
          <a:lstStyle/>
          <a:p>
            <a:r>
              <a:rPr lang="en-US" dirty="0" smtClean="0">
                <a:hlinkClick r:id="rId3"/>
              </a:rPr>
              <a:t>http://adelemford.wikispaces.com/animation</a:t>
            </a:r>
            <a:endParaRPr lang="en-US" dirty="0"/>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Forward or Next 7">
            <a:hlinkClick r:id="" action="ppaction://hlinkshowjump?jump=nextslide" highlightClick="1"/>
          </p:cNvPr>
          <p:cNvSpPr/>
          <p:nvPr/>
        </p:nvSpPr>
        <p:spPr>
          <a:xfrm>
            <a:off x="8101584" y="5815584"/>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P1989.WAV">
            <a:hlinkClick r:id="" action="ppaction://media"/>
          </p:cNvPr>
          <p:cNvPicPr>
            <a:picLocks noRot="1" noChangeAspect="1"/>
          </p:cNvPicPr>
          <p:nvPr>
            <a:wavAudioFile r:embed="rId1" name="~PP1989.WAV"/>
          </p:nvPr>
        </p:nvPicPr>
        <p:blipFill>
          <a:blip r:embed="rId4" cstate="print"/>
          <a:stretch>
            <a:fillRect/>
          </a:stretch>
        </p:blipFill>
        <p:spPr>
          <a:xfrm>
            <a:off x="8726488" y="6440488"/>
            <a:ext cx="244475" cy="244475"/>
          </a:xfrm>
          <a:prstGeom prst="rect">
            <a:avLst/>
          </a:prstGeom>
        </p:spPr>
      </p:pic>
    </p:spTree>
  </p:cSld>
  <p:clrMapOvr>
    <a:masterClrMapping/>
  </p:clrMapOvr>
  <p:transition advTm="3007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A comparison </a:t>
            </a:r>
            <a:endParaRPr lang="en-US" dirty="0"/>
          </a:p>
        </p:txBody>
      </p:sp>
      <p:sp>
        <p:nvSpPr>
          <p:cNvPr id="6" name="Content Placeholder 5"/>
          <p:cNvSpPr>
            <a:spLocks noGrp="1"/>
          </p:cNvSpPr>
          <p:nvPr>
            <p:ph idx="1"/>
          </p:nvPr>
        </p:nvSpPr>
        <p:spPr/>
        <p:txBody>
          <a:bodyPr/>
          <a:lstStyle/>
          <a:p>
            <a:pPr>
              <a:buNone/>
            </a:pPr>
            <a:r>
              <a:rPr lang="en-US" dirty="0" smtClean="0"/>
              <a:t>           Rhoads Tech Plan   /  National Tech  Plan</a:t>
            </a:r>
            <a:endParaRPr lang="en-US" dirty="0" smtClean="0"/>
          </a:p>
          <a:p>
            <a:pPr>
              <a:buNone/>
            </a:pPr>
            <a:endParaRPr lang="en-US" dirty="0" smtClean="0"/>
          </a:p>
          <a:p>
            <a:pPr>
              <a:buNone/>
            </a:pPr>
            <a:r>
              <a:rPr lang="en-US" dirty="0" smtClean="0"/>
              <a:t>Goal          1, 2, 4 ---------------------------1, 5</a:t>
            </a:r>
            <a:endParaRPr lang="en-US" dirty="0" smtClean="0"/>
          </a:p>
          <a:p>
            <a:pPr>
              <a:buNone/>
            </a:pPr>
            <a:r>
              <a:rPr lang="en-US" dirty="0" smtClean="0"/>
              <a:t>Goal          6   ----------------------------------1, 2, 5</a:t>
            </a:r>
          </a:p>
          <a:p>
            <a:pPr>
              <a:buNone/>
            </a:pPr>
            <a:r>
              <a:rPr lang="en-US" dirty="0" smtClean="0"/>
              <a:t>Goal          3  ---------------------------------- 3</a:t>
            </a:r>
          </a:p>
          <a:p>
            <a:pPr>
              <a:buNone/>
            </a:pPr>
            <a:r>
              <a:rPr lang="en-US" dirty="0" smtClean="0"/>
              <a:t>Goal          5  -----------------------------------4</a:t>
            </a:r>
            <a:endParaRPr lang="en-US" dirty="0"/>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Forward or Next 7">
            <a:hlinkClick r:id="" action="ppaction://hlinkshowjump?jump=nextslide" highlightClick="1"/>
          </p:cNvPr>
          <p:cNvSpPr/>
          <p:nvPr/>
        </p:nvSpPr>
        <p:spPr>
          <a:xfrm>
            <a:off x="8101584" y="5815584"/>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P2606.WAV">
            <a:hlinkClick r:id="" action="ppaction://media"/>
          </p:cNvPr>
          <p:cNvPicPr>
            <a:picLocks noRot="1" noChangeAspect="1"/>
          </p:cNvPicPr>
          <p:nvPr>
            <a:wavAudioFile r:embed="rId1" name="~PP2606.WAV"/>
          </p:nvPr>
        </p:nvPicPr>
        <p:blipFill>
          <a:blip r:embed="rId4" cstate="print"/>
          <a:stretch>
            <a:fillRect/>
          </a:stretch>
        </p:blipFill>
        <p:spPr>
          <a:xfrm>
            <a:off x="8726488" y="6440488"/>
            <a:ext cx="244475" cy="244475"/>
          </a:xfrm>
          <a:prstGeom prst="rect">
            <a:avLst/>
          </a:prstGeom>
        </p:spPr>
      </p:pic>
    </p:spTree>
  </p:cSld>
  <p:clrMapOvr>
    <a:masterClrMapping/>
  </p:clrMapOvr>
  <p:transition advTm="12223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613648" cy="1295400"/>
          </a:xfrm>
        </p:spPr>
        <p:txBody>
          <a:bodyPr>
            <a:noAutofit/>
          </a:bodyPr>
          <a:lstStyle/>
          <a:p>
            <a:pPr algn="ctr"/>
            <a:r>
              <a:rPr lang="en-US" sz="4800" dirty="0" smtClean="0"/>
              <a:t>Rhoads Elementary School</a:t>
            </a:r>
            <a:br>
              <a:rPr lang="en-US" sz="4800" dirty="0" smtClean="0"/>
            </a:br>
            <a:r>
              <a:rPr lang="en-US" sz="4800" dirty="0" smtClean="0"/>
              <a:t>Technology Plan Goals</a:t>
            </a:r>
            <a:endParaRPr lang="en-US" sz="4800" dirty="0"/>
          </a:p>
        </p:txBody>
      </p:sp>
      <p:pic>
        <p:nvPicPr>
          <p:cNvPr id="5" name="Content Placeholder 4" descr="Rhoads.jpg"/>
          <p:cNvPicPr>
            <a:picLocks noGrp="1" noChangeAspect="1"/>
          </p:cNvPicPr>
          <p:nvPr>
            <p:ph sz="half" idx="1"/>
          </p:nvPr>
        </p:nvPicPr>
        <p:blipFill>
          <a:blip r:embed="rId4" cstate="print"/>
          <a:stretch>
            <a:fillRect/>
          </a:stretch>
        </p:blipFill>
        <p:spPr>
          <a:xfrm>
            <a:off x="304800" y="2133600"/>
            <a:ext cx="8610600" cy="3200400"/>
          </a:xfrm>
        </p:spPr>
      </p:pic>
      <p:sp>
        <p:nvSpPr>
          <p:cNvPr id="4" name="Text Placeholder 3"/>
          <p:cNvSpPr>
            <a:spLocks noGrp="1"/>
          </p:cNvSpPr>
          <p:nvPr>
            <p:ph sz="half" idx="2"/>
          </p:nvPr>
        </p:nvSpPr>
        <p:spPr/>
        <p:txBody>
          <a:bodyPr>
            <a:normAutofit/>
          </a:bodyPr>
          <a:lstStyle/>
          <a:p>
            <a:pPr>
              <a:buNone/>
            </a:pPr>
            <a:r>
              <a:rPr lang="en-US" dirty="0" smtClean="0"/>
              <a:t>         </a:t>
            </a:r>
            <a:endParaRPr lang="en-US" dirty="0"/>
          </a:p>
        </p:txBody>
      </p:sp>
      <p:sp>
        <p:nvSpPr>
          <p:cNvPr id="6" name="Action Button: Forward or Next 5">
            <a:hlinkClick r:id="" action="ppaction://hlinkshowjump?jump=nextslide" highlightClick="1"/>
          </p:cNvPr>
          <p:cNvSpPr/>
          <p:nvPr/>
        </p:nvSpPr>
        <p:spPr>
          <a:xfrm>
            <a:off x="8001000" y="5791200"/>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P1760.WAV">
            <a:hlinkClick r:id="" action="ppaction://media"/>
          </p:cNvPr>
          <p:cNvPicPr>
            <a:picLocks noRot="1" noChangeAspect="1"/>
          </p:cNvPicPr>
          <p:nvPr>
            <a:wavAudioFile r:embed="rId1" name="~PP1760.WAV"/>
          </p:nvPr>
        </p:nvPicPr>
        <p:blipFill>
          <a:blip r:embed="rId5" cstate="print"/>
          <a:stretch>
            <a:fillRect/>
          </a:stretch>
        </p:blipFill>
        <p:spPr>
          <a:xfrm>
            <a:off x="8726488" y="6440488"/>
            <a:ext cx="244475" cy="244475"/>
          </a:xfrm>
          <a:prstGeom prst="rect">
            <a:avLst/>
          </a:prstGeom>
        </p:spPr>
      </p:pic>
    </p:spTree>
  </p:cSld>
  <p:clrMapOvr>
    <a:masterClrMapping/>
  </p:clrMapOvr>
  <p:transition advTm="784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End Result of Comparison </a:t>
            </a:r>
            <a:endParaRPr lang="en-US" dirty="0"/>
          </a:p>
        </p:txBody>
      </p:sp>
      <p:sp>
        <p:nvSpPr>
          <p:cNvPr id="9" name="Content Placeholder 8"/>
          <p:cNvSpPr>
            <a:spLocks noGrp="1"/>
          </p:cNvSpPr>
          <p:nvPr>
            <p:ph idx="1"/>
          </p:nvPr>
        </p:nvSpPr>
        <p:spPr/>
        <p:txBody>
          <a:bodyPr/>
          <a:lstStyle/>
          <a:p>
            <a:r>
              <a:rPr lang="en-US" dirty="0" smtClean="0"/>
              <a:t>Rhoads Elementary </a:t>
            </a:r>
            <a:r>
              <a:rPr lang="en-US" dirty="0" smtClean="0"/>
              <a:t>School’s technology plan has some alignment with the National Technology </a:t>
            </a:r>
            <a:r>
              <a:rPr lang="en-US" dirty="0" smtClean="0"/>
              <a:t>P</a:t>
            </a:r>
            <a:r>
              <a:rPr lang="en-US" dirty="0" smtClean="0"/>
              <a:t>lan.  However, Rhoads needs </a:t>
            </a:r>
            <a:r>
              <a:rPr lang="en-US" dirty="0" smtClean="0"/>
              <a:t>to update their technology plan to </a:t>
            </a:r>
            <a:r>
              <a:rPr lang="en-US" dirty="0" smtClean="0"/>
              <a:t>focus more on positive student outcomes instead of just the technology </a:t>
            </a:r>
            <a:r>
              <a:rPr lang="en-US" dirty="0" smtClean="0"/>
              <a:t>equipment itself.  Then, </a:t>
            </a:r>
            <a:r>
              <a:rPr lang="en-US" dirty="0" smtClean="0"/>
              <a:t>it will be a </a:t>
            </a:r>
            <a:r>
              <a:rPr lang="en-US" dirty="0" smtClean="0"/>
              <a:t>better plan and </a:t>
            </a:r>
            <a:r>
              <a:rPr lang="en-US" dirty="0" smtClean="0"/>
              <a:t>a better fit with the </a:t>
            </a:r>
            <a:r>
              <a:rPr lang="en-US" dirty="0" smtClean="0"/>
              <a:t>goals of the National Technology </a:t>
            </a:r>
            <a:r>
              <a:rPr lang="en-US" dirty="0" smtClean="0"/>
              <a:t>Plan</a:t>
            </a:r>
            <a:r>
              <a:rPr lang="en-US" dirty="0" smtClean="0"/>
              <a:t>.</a:t>
            </a:r>
          </a:p>
          <a:p>
            <a:endParaRPr lang="en-US" dirty="0"/>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Forward or Next 7">
            <a:hlinkClick r:id="" action="ppaction://hlinkshowjump?jump=nextslide" highlightClick="1"/>
          </p:cNvPr>
          <p:cNvSpPr/>
          <p:nvPr/>
        </p:nvSpPr>
        <p:spPr>
          <a:xfrm>
            <a:off x="8101584" y="5815584"/>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P3932.WAV">
            <a:hlinkClick r:id="" action="ppaction://media"/>
          </p:cNvPr>
          <p:cNvPicPr>
            <a:picLocks noRot="1" noChangeAspect="1"/>
          </p:cNvPicPr>
          <p:nvPr>
            <a:wavAudioFile r:embed="rId1" name="~PP3932.WAV"/>
          </p:nvPr>
        </p:nvPicPr>
        <p:blipFill>
          <a:blip r:embed="rId4" cstate="print"/>
          <a:stretch>
            <a:fillRect/>
          </a:stretch>
        </p:blipFill>
        <p:spPr>
          <a:xfrm>
            <a:off x="8726488" y="6440488"/>
            <a:ext cx="244475" cy="244475"/>
          </a:xfrm>
          <a:prstGeom prst="rect">
            <a:avLst/>
          </a:prstGeom>
        </p:spPr>
      </p:pic>
    </p:spTree>
  </p:cSld>
  <p:clrMapOvr>
    <a:masterClrMapping/>
  </p:clrMapOvr>
  <p:transition advTm="3501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0"/>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Forward or Next 7">
            <a:hlinkClick r:id="" action="ppaction://hlinkshowjump?jump=nextslide" highlightClick="1"/>
          </p:cNvPr>
          <p:cNvSpPr/>
          <p:nvPr/>
        </p:nvSpPr>
        <p:spPr>
          <a:xfrm>
            <a:off x="8101584" y="5815584"/>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28600" y="838201"/>
            <a:ext cx="8610600" cy="4524315"/>
          </a:xfrm>
          <a:prstGeom prst="rect">
            <a:avLst/>
          </a:prstGeom>
        </p:spPr>
        <p:txBody>
          <a:bodyPr wrap="square">
            <a:spAutoFit/>
          </a:bodyPr>
          <a:lstStyle/>
          <a:p>
            <a:r>
              <a:rPr lang="en-US" sz="2800" b="1" dirty="0" smtClean="0"/>
              <a:t>Effective technology plans focus on applications, not technology.</a:t>
            </a:r>
            <a:r>
              <a:rPr lang="en-US" sz="2800" dirty="0" smtClean="0"/>
              <a:t> In other words, make your technology plan output based, not input based. Develop a plan that specifies what you want your students, staff, and administration to be able to do with technology and let those outcomes determine the types and amount of technology you will need</a:t>
            </a:r>
            <a:r>
              <a:rPr lang="en-US" sz="2800" dirty="0" smtClean="0"/>
              <a:t>.</a:t>
            </a:r>
          </a:p>
          <a:p>
            <a:endParaRPr lang="en-US" sz="2800" dirty="0" smtClean="0"/>
          </a:p>
          <a:p>
            <a:r>
              <a:rPr lang="en-US" sz="2800" dirty="0" smtClean="0"/>
              <a:t>(See, 1992)</a:t>
            </a:r>
            <a:r>
              <a:rPr lang="en-US" dirty="0" smtClean="0"/>
              <a:t/>
            </a:r>
            <a:br>
              <a:rPr lang="en-US" dirty="0" smtClean="0"/>
            </a:br>
            <a:r>
              <a:rPr lang="en-US" dirty="0" smtClean="0"/>
              <a:t/>
            </a:r>
            <a:br>
              <a:rPr lang="en-US" dirty="0" smtClean="0"/>
            </a:br>
            <a:endParaRPr lang="en-US" dirty="0"/>
          </a:p>
        </p:txBody>
      </p:sp>
      <p:pic>
        <p:nvPicPr>
          <p:cNvPr id="12" name="~PP1965.WAV">
            <a:hlinkClick r:id="" action="ppaction://media"/>
          </p:cNvPr>
          <p:cNvPicPr>
            <a:picLocks noRot="1" noChangeAspect="1"/>
          </p:cNvPicPr>
          <p:nvPr>
            <a:wavAudioFile r:embed="rId1" name="~PP1965.WAV"/>
          </p:nvPr>
        </p:nvPicPr>
        <p:blipFill>
          <a:blip r:embed="rId4" cstate="print"/>
          <a:stretch>
            <a:fillRect/>
          </a:stretch>
        </p:blipFill>
        <p:spPr>
          <a:xfrm>
            <a:off x="8726488" y="6440488"/>
            <a:ext cx="244475" cy="244475"/>
          </a:xfrm>
          <a:prstGeom prst="rect">
            <a:avLst/>
          </a:prstGeom>
        </p:spPr>
      </p:pic>
    </p:spTree>
  </p:cSld>
  <p:clrMapOvr>
    <a:masterClrMapping/>
  </p:clrMapOvr>
  <p:transition advTm="4207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457200" y="457201"/>
            <a:ext cx="8686800" cy="609600"/>
          </a:xfrm>
        </p:spPr>
        <p:txBody>
          <a:bodyPr>
            <a:normAutofit fontScale="90000"/>
          </a:bodyPr>
          <a:lstStyle/>
          <a:p>
            <a:pPr algn="ctr"/>
            <a:r>
              <a:rPr lang="en-US" dirty="0" smtClean="0"/>
              <a:t>References </a:t>
            </a:r>
            <a:endParaRPr lang="en-US" dirty="0"/>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Forward or Next 7">
            <a:hlinkClick r:id="" action="ppaction://hlinkshowjump?jump=nextslide" highlightClick="1"/>
          </p:cNvPr>
          <p:cNvSpPr/>
          <p:nvPr/>
        </p:nvSpPr>
        <p:spPr>
          <a:xfrm>
            <a:off x="8101584" y="5815584"/>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28601" y="3200400"/>
            <a:ext cx="8610599" cy="646331"/>
          </a:xfrm>
          <a:prstGeom prst="rect">
            <a:avLst/>
          </a:prstGeom>
        </p:spPr>
        <p:txBody>
          <a:bodyPr wrap="square">
            <a:spAutoFit/>
          </a:bodyPr>
          <a:lstStyle/>
          <a:p>
            <a:r>
              <a:rPr lang="en-US" dirty="0" smtClean="0"/>
              <a:t>U.S. Department of  Education. (2009, Feb. 24).National Education Technology Plan 2010.Retrieved on May 14, 2011, from http://www.ed.gov/technology/netp-2010 </a:t>
            </a:r>
            <a:endParaRPr lang="en-US" dirty="0"/>
          </a:p>
        </p:txBody>
      </p:sp>
      <p:sp>
        <p:nvSpPr>
          <p:cNvPr id="11" name="Rectangle 10"/>
          <p:cNvSpPr/>
          <p:nvPr/>
        </p:nvSpPr>
        <p:spPr>
          <a:xfrm rot="10800000" flipV="1">
            <a:off x="304800" y="2235395"/>
            <a:ext cx="8610600" cy="646331"/>
          </a:xfrm>
          <a:prstGeom prst="rect">
            <a:avLst/>
          </a:prstGeom>
        </p:spPr>
        <p:txBody>
          <a:bodyPr wrap="square">
            <a:spAutoFit/>
          </a:bodyPr>
          <a:lstStyle/>
          <a:p>
            <a:r>
              <a:rPr lang="en-US" dirty="0" smtClean="0"/>
              <a:t>See, </a:t>
            </a:r>
            <a:r>
              <a:rPr lang="en-US" dirty="0" smtClean="0"/>
              <a:t>J. </a:t>
            </a:r>
            <a:r>
              <a:rPr lang="en-US" dirty="0" smtClean="0"/>
              <a:t>(</a:t>
            </a:r>
            <a:r>
              <a:rPr lang="en-US" dirty="0" smtClean="0"/>
              <a:t>1992</a:t>
            </a:r>
            <a:r>
              <a:rPr lang="en-US" dirty="0" smtClean="0"/>
              <a:t>, May). Developing Effective Technology Plans. The </a:t>
            </a:r>
            <a:r>
              <a:rPr lang="en-US" dirty="0" smtClean="0"/>
              <a:t>C</a:t>
            </a:r>
            <a:r>
              <a:rPr lang="en-US" dirty="0" smtClean="0"/>
              <a:t>omputing Teacher. Retrieved </a:t>
            </a:r>
            <a:r>
              <a:rPr lang="en-US" dirty="0" smtClean="0"/>
              <a:t>on </a:t>
            </a:r>
            <a:r>
              <a:rPr lang="en-US" dirty="0" smtClean="0"/>
              <a:t>May 15, 2011, </a:t>
            </a:r>
            <a:r>
              <a:rPr lang="en-US" dirty="0" smtClean="0"/>
              <a:t>from </a:t>
            </a:r>
            <a:r>
              <a:rPr lang="en-US" dirty="0" smtClean="0"/>
              <a:t>http</a:t>
            </a:r>
            <a:r>
              <a:rPr lang="en-US" dirty="0" smtClean="0"/>
              <a:t>://www.nctp.com/html/john_see.cfm </a:t>
            </a:r>
            <a:endParaRPr lang="en-US" dirty="0"/>
          </a:p>
        </p:txBody>
      </p:sp>
      <p:sp>
        <p:nvSpPr>
          <p:cNvPr id="12" name="Rectangle 11"/>
          <p:cNvSpPr/>
          <p:nvPr/>
        </p:nvSpPr>
        <p:spPr>
          <a:xfrm>
            <a:off x="228600" y="1143000"/>
            <a:ext cx="8153400" cy="646331"/>
          </a:xfrm>
          <a:prstGeom prst="rect">
            <a:avLst/>
          </a:prstGeom>
        </p:spPr>
        <p:txBody>
          <a:bodyPr wrap="square">
            <a:spAutoFit/>
          </a:bodyPr>
          <a:lstStyle/>
          <a:p>
            <a:r>
              <a:rPr lang="en-US" dirty="0" smtClean="0"/>
              <a:t>Arne Duncan talks about the 2010 National Technology Plan. Retrieved on May 14, 2011, from  http://www.youtube.com/watch?v=Z0PctTd_plE </a:t>
            </a:r>
            <a:endParaRPr lang="en-US" dirty="0"/>
          </a:p>
        </p:txBody>
      </p:sp>
      <p:sp>
        <p:nvSpPr>
          <p:cNvPr id="10" name="TextBox 9"/>
          <p:cNvSpPr txBox="1"/>
          <p:nvPr/>
        </p:nvSpPr>
        <p:spPr>
          <a:xfrm>
            <a:off x="0" y="4114800"/>
            <a:ext cx="9144000" cy="1477328"/>
          </a:xfrm>
          <a:prstGeom prst="rect">
            <a:avLst/>
          </a:prstGeom>
          <a:solidFill>
            <a:srgbClr val="FF0000"/>
          </a:solidFill>
        </p:spPr>
        <p:txBody>
          <a:bodyPr wrap="square" rtlCol="0">
            <a:spAutoFit/>
          </a:bodyPr>
          <a:lstStyle/>
          <a:p>
            <a:r>
              <a:rPr lang="en-US" i="1" dirty="0" smtClean="0"/>
              <a:t>      Some Data taken from Rhoads’ Elementary school technology plan and Star Chart retrieved from the school</a:t>
            </a:r>
            <a:r>
              <a:rPr lang="en-US" i="1" dirty="0" smtClean="0"/>
              <a:t>.  </a:t>
            </a:r>
          </a:p>
          <a:p>
            <a:endParaRPr lang="en-US" i="1" dirty="0" smtClean="0"/>
          </a:p>
          <a:p>
            <a:r>
              <a:rPr lang="en-US" i="1" dirty="0" smtClean="0"/>
              <a:t>To see my full review of  Rhoads Elementary tech plan go to  </a:t>
            </a:r>
            <a:r>
              <a:rPr lang="en-US" i="1" dirty="0" smtClean="0">
                <a:solidFill>
                  <a:srgbClr val="FF0000"/>
                </a:solidFill>
                <a:hlinkClick r:id="rId3"/>
              </a:rPr>
              <a:t>http://adelemford.wikispaces.com/Rhoads+Technology+Plan</a:t>
            </a:r>
            <a:endParaRPr lang="en-US" i="1" dirty="0">
              <a:solidFill>
                <a:srgbClr val="FF0000"/>
              </a:solidFill>
            </a:endParaRPr>
          </a:p>
        </p:txBody>
      </p:sp>
      <p:pic>
        <p:nvPicPr>
          <p:cNvPr id="13" name="~PP671.WAV">
            <a:hlinkClick r:id="" action="ppaction://media"/>
          </p:cNvPr>
          <p:cNvPicPr>
            <a:picLocks noRot="1" noChangeAspect="1"/>
          </p:cNvPicPr>
          <p:nvPr>
            <a:wavAudioFile r:embed="rId1" name="~PP671.WAV"/>
          </p:nvPr>
        </p:nvPicPr>
        <p:blipFill>
          <a:blip r:embed="rId4" cstate="print"/>
          <a:stretch>
            <a:fillRect/>
          </a:stretch>
        </p:blipFill>
        <p:spPr>
          <a:xfrm>
            <a:off x="8726488" y="6440488"/>
            <a:ext cx="244475" cy="244475"/>
          </a:xfrm>
          <a:prstGeom prst="rect">
            <a:avLst/>
          </a:prstGeom>
        </p:spPr>
      </p:pic>
    </p:spTree>
  </p:cSld>
  <p:clrMapOvr>
    <a:masterClrMapping/>
  </p:clrMapOvr>
  <p:transition advTm="749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613648" cy="1295400"/>
          </a:xfrm>
        </p:spPr>
        <p:txBody>
          <a:bodyPr>
            <a:noAutofit/>
          </a:bodyPr>
          <a:lstStyle/>
          <a:p>
            <a:pPr algn="ctr"/>
            <a:r>
              <a:rPr lang="en-US" sz="4800" dirty="0" smtClean="0"/>
              <a:t>Rhoads Elementary School</a:t>
            </a:r>
            <a:br>
              <a:rPr lang="en-US" sz="4800" dirty="0" smtClean="0"/>
            </a:br>
            <a:r>
              <a:rPr lang="en-US" sz="4800" dirty="0" smtClean="0"/>
              <a:t>Technology Plan Goals</a:t>
            </a:r>
            <a:endParaRPr lang="en-US" sz="4800" dirty="0"/>
          </a:p>
        </p:txBody>
      </p:sp>
      <p:pic>
        <p:nvPicPr>
          <p:cNvPr id="5" name="Content Placeholder 4" descr="Rhoads.jpg"/>
          <p:cNvPicPr>
            <a:picLocks noGrp="1" noChangeAspect="1"/>
          </p:cNvPicPr>
          <p:nvPr>
            <p:ph sz="half" idx="1"/>
          </p:nvPr>
        </p:nvPicPr>
        <p:blipFill>
          <a:blip r:embed="rId3" cstate="print"/>
          <a:stretch>
            <a:fillRect/>
          </a:stretch>
        </p:blipFill>
        <p:spPr>
          <a:xfrm>
            <a:off x="304800" y="1676400"/>
            <a:ext cx="4191000" cy="4724400"/>
          </a:xfrm>
        </p:spPr>
      </p:pic>
      <p:sp>
        <p:nvSpPr>
          <p:cNvPr id="4" name="Text Placeholder 3"/>
          <p:cNvSpPr>
            <a:spLocks noGrp="1"/>
          </p:cNvSpPr>
          <p:nvPr>
            <p:ph sz="half" idx="2"/>
          </p:nvPr>
        </p:nvSpPr>
        <p:spPr/>
        <p:txBody>
          <a:bodyPr>
            <a:normAutofit fontScale="85000" lnSpcReduction="20000"/>
          </a:bodyPr>
          <a:lstStyle/>
          <a:p>
            <a:endParaRPr lang="en-US" sz="4400" dirty="0" smtClean="0"/>
          </a:p>
          <a:p>
            <a:pPr>
              <a:buNone/>
            </a:pPr>
            <a:r>
              <a:rPr lang="en-US" sz="5600" b="1" dirty="0" smtClean="0"/>
              <a:t>6 Main Goals</a:t>
            </a:r>
          </a:p>
          <a:p>
            <a:pPr>
              <a:buNone/>
            </a:pPr>
            <a:endParaRPr lang="en-US" sz="2400" dirty="0" smtClean="0"/>
          </a:p>
          <a:p>
            <a:pPr>
              <a:buNone/>
            </a:pPr>
            <a:r>
              <a:rPr lang="en-US" sz="2400" b="1" dirty="0" smtClean="0"/>
              <a:t>Goal 1 : Telephones</a:t>
            </a:r>
          </a:p>
          <a:p>
            <a:pPr>
              <a:buNone/>
            </a:pPr>
            <a:r>
              <a:rPr lang="en-US" sz="2400" b="1" dirty="0" smtClean="0"/>
              <a:t>Goal 2 : Projectors/Televisions</a:t>
            </a:r>
          </a:p>
          <a:p>
            <a:pPr>
              <a:buNone/>
            </a:pPr>
            <a:r>
              <a:rPr lang="en-US" sz="2400" b="1" dirty="0" smtClean="0"/>
              <a:t>Goal 3 : Professional Development</a:t>
            </a:r>
          </a:p>
          <a:p>
            <a:pPr>
              <a:buNone/>
            </a:pPr>
            <a:r>
              <a:rPr lang="en-US" sz="2400" b="1" dirty="0" smtClean="0"/>
              <a:t>Goal 4 : Update Computers</a:t>
            </a:r>
          </a:p>
          <a:p>
            <a:pPr>
              <a:buNone/>
            </a:pPr>
            <a:r>
              <a:rPr lang="en-US" sz="2400" b="1" dirty="0" smtClean="0"/>
              <a:t>Goal 5 : Parent/Community Classes  </a:t>
            </a:r>
          </a:p>
          <a:p>
            <a:pPr>
              <a:buNone/>
            </a:pPr>
            <a:r>
              <a:rPr lang="en-US" sz="2400" b="1" dirty="0" smtClean="0"/>
              <a:t>Goal 6 : More Software</a:t>
            </a:r>
          </a:p>
          <a:p>
            <a:pPr>
              <a:buNone/>
            </a:pPr>
            <a:endParaRPr lang="en-US" dirty="0" smtClean="0"/>
          </a:p>
          <a:p>
            <a:pPr>
              <a:buNone/>
            </a:pPr>
            <a:endParaRPr lang="en-US" dirty="0" smtClean="0"/>
          </a:p>
          <a:p>
            <a:pPr>
              <a:buNone/>
            </a:pPr>
            <a:r>
              <a:rPr lang="en-US" dirty="0" smtClean="0"/>
              <a:t> </a:t>
            </a:r>
          </a:p>
          <a:p>
            <a:endParaRPr lang="en-US" dirty="0"/>
          </a:p>
        </p:txBody>
      </p:sp>
      <p:sp>
        <p:nvSpPr>
          <p:cNvPr id="6" name="Action Button: Forward or Next 5">
            <a:hlinkClick r:id="" action="ppaction://hlinkshowjump?jump=nextslide" highlightClick="1"/>
          </p:cNvPr>
          <p:cNvSpPr/>
          <p:nvPr/>
        </p:nvSpPr>
        <p:spPr>
          <a:xfrm>
            <a:off x="8001000" y="5791200"/>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P433.WAV">
            <a:hlinkClick r:id="" action="ppaction://media"/>
          </p:cNvPr>
          <p:cNvPicPr>
            <a:picLocks noRot="1" noChangeAspect="1"/>
          </p:cNvPicPr>
          <p:nvPr>
            <a:wavAudioFile r:embed="rId1" name="~PP433.WAV"/>
          </p:nvPr>
        </p:nvPicPr>
        <p:blipFill>
          <a:blip r:embed="rId4" cstate="print"/>
          <a:stretch>
            <a:fillRect/>
          </a:stretch>
        </p:blipFill>
        <p:spPr>
          <a:xfrm>
            <a:off x="8726488" y="6440488"/>
            <a:ext cx="244475" cy="244475"/>
          </a:xfrm>
          <a:prstGeom prst="rect">
            <a:avLst/>
          </a:prstGeom>
        </p:spPr>
      </p:pic>
    </p:spTree>
  </p:cSld>
  <p:clrMapOvr>
    <a:masterClrMapping/>
  </p:clrMapOvr>
  <p:transition advTm="2865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613648" cy="1295400"/>
          </a:xfrm>
        </p:spPr>
        <p:txBody>
          <a:bodyPr>
            <a:noAutofit/>
          </a:bodyPr>
          <a:lstStyle/>
          <a:p>
            <a:pPr algn="ctr"/>
            <a:r>
              <a:rPr lang="en-US" sz="4800" dirty="0" smtClean="0"/>
              <a:t>Rhoads Elementary School</a:t>
            </a:r>
            <a:br>
              <a:rPr lang="en-US" sz="4800" dirty="0" smtClean="0"/>
            </a:br>
            <a:r>
              <a:rPr lang="en-US" sz="4800" dirty="0" smtClean="0"/>
              <a:t>Technology Plan Goals</a:t>
            </a:r>
            <a:endParaRPr lang="en-US" sz="4800" dirty="0"/>
          </a:p>
        </p:txBody>
      </p:sp>
      <p:pic>
        <p:nvPicPr>
          <p:cNvPr id="5" name="Content Placeholder 4" descr="Rhoads.jpg"/>
          <p:cNvPicPr>
            <a:picLocks noGrp="1" noChangeAspect="1"/>
          </p:cNvPicPr>
          <p:nvPr>
            <p:ph sz="half" idx="1"/>
          </p:nvPr>
        </p:nvPicPr>
        <p:blipFill>
          <a:blip r:embed="rId3" cstate="print"/>
          <a:stretch>
            <a:fillRect/>
          </a:stretch>
        </p:blipFill>
        <p:spPr>
          <a:xfrm>
            <a:off x="304800" y="1676400"/>
            <a:ext cx="4191000" cy="4724400"/>
          </a:xfrm>
        </p:spPr>
      </p:pic>
      <p:sp>
        <p:nvSpPr>
          <p:cNvPr id="4" name="Text Placeholder 3"/>
          <p:cNvSpPr>
            <a:spLocks noGrp="1"/>
          </p:cNvSpPr>
          <p:nvPr>
            <p:ph sz="half" idx="2"/>
          </p:nvPr>
        </p:nvSpPr>
        <p:spPr/>
        <p:txBody>
          <a:bodyPr>
            <a:normAutofit/>
          </a:bodyPr>
          <a:lstStyle/>
          <a:p>
            <a:endParaRPr lang="en-US" dirty="0" smtClean="0"/>
          </a:p>
          <a:p>
            <a:endParaRPr lang="en-US" dirty="0" smtClean="0"/>
          </a:p>
          <a:p>
            <a:r>
              <a:rPr lang="en-US" dirty="0" smtClean="0"/>
              <a:t> </a:t>
            </a:r>
            <a:r>
              <a:rPr lang="en-US" sz="4000" dirty="0" smtClean="0"/>
              <a:t>Goal 1 is to place telephones in each classroom.</a:t>
            </a:r>
          </a:p>
          <a:p>
            <a:endParaRPr lang="en-US" dirty="0"/>
          </a:p>
        </p:txBody>
      </p:sp>
      <p:sp>
        <p:nvSpPr>
          <p:cNvPr id="6" name="Action Button: Forward or Next 5">
            <a:hlinkClick r:id="" action="ppaction://hlinkshowjump?jump=nextslide" highlightClick="1"/>
          </p:cNvPr>
          <p:cNvSpPr/>
          <p:nvPr/>
        </p:nvSpPr>
        <p:spPr>
          <a:xfrm>
            <a:off x="8001000" y="5791200"/>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P4003.WAV">
            <a:hlinkClick r:id="" action="ppaction://media"/>
          </p:cNvPr>
          <p:cNvPicPr>
            <a:picLocks noRot="1" noChangeAspect="1"/>
          </p:cNvPicPr>
          <p:nvPr>
            <a:wavAudioFile r:embed="rId1" name="~PP4003.WAV"/>
          </p:nvPr>
        </p:nvPicPr>
        <p:blipFill>
          <a:blip r:embed="rId4" cstate="print"/>
          <a:stretch>
            <a:fillRect/>
          </a:stretch>
        </p:blipFill>
        <p:spPr>
          <a:xfrm>
            <a:off x="8726488" y="6440488"/>
            <a:ext cx="244475" cy="244475"/>
          </a:xfrm>
          <a:prstGeom prst="rect">
            <a:avLst/>
          </a:prstGeom>
        </p:spPr>
      </p:pic>
    </p:spTree>
  </p:cSld>
  <p:clrMapOvr>
    <a:masterClrMapping/>
  </p:clrMapOvr>
  <p:transition advTm="2268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613648" cy="1295400"/>
          </a:xfrm>
        </p:spPr>
        <p:txBody>
          <a:bodyPr>
            <a:noAutofit/>
          </a:bodyPr>
          <a:lstStyle/>
          <a:p>
            <a:pPr algn="ctr"/>
            <a:r>
              <a:rPr lang="en-US" sz="4800" dirty="0" smtClean="0"/>
              <a:t>Rhoads Elementary School</a:t>
            </a:r>
            <a:br>
              <a:rPr lang="en-US" sz="4800" dirty="0" smtClean="0"/>
            </a:br>
            <a:r>
              <a:rPr lang="en-US" sz="4800" dirty="0" smtClean="0"/>
              <a:t>Technology Plan Goals</a:t>
            </a:r>
            <a:endParaRPr lang="en-US" sz="4800" dirty="0"/>
          </a:p>
        </p:txBody>
      </p:sp>
      <p:pic>
        <p:nvPicPr>
          <p:cNvPr id="5" name="Content Placeholder 4" descr="Rhoads.jpg"/>
          <p:cNvPicPr>
            <a:picLocks noGrp="1" noChangeAspect="1"/>
          </p:cNvPicPr>
          <p:nvPr>
            <p:ph sz="half" idx="1"/>
          </p:nvPr>
        </p:nvPicPr>
        <p:blipFill>
          <a:blip r:embed="rId3" cstate="print"/>
          <a:stretch>
            <a:fillRect/>
          </a:stretch>
        </p:blipFill>
        <p:spPr>
          <a:xfrm>
            <a:off x="304800" y="1676400"/>
            <a:ext cx="4191000" cy="4724400"/>
          </a:xfrm>
        </p:spPr>
      </p:pic>
      <p:sp>
        <p:nvSpPr>
          <p:cNvPr id="4" name="Text Placeholder 3"/>
          <p:cNvSpPr>
            <a:spLocks noGrp="1"/>
          </p:cNvSpPr>
          <p:nvPr>
            <p:ph sz="half" idx="2"/>
          </p:nvPr>
        </p:nvSpPr>
        <p:spPr/>
        <p:txBody>
          <a:bodyPr>
            <a:normAutofit/>
          </a:bodyPr>
          <a:lstStyle/>
          <a:p>
            <a:pPr>
              <a:buNone/>
            </a:pPr>
            <a:endParaRPr lang="en-US" dirty="0" smtClean="0"/>
          </a:p>
          <a:p>
            <a:r>
              <a:rPr lang="en-US" dirty="0" smtClean="0"/>
              <a:t> </a:t>
            </a:r>
            <a:r>
              <a:rPr lang="en-US" sz="4000" dirty="0" smtClean="0"/>
              <a:t>Goal 2 is to purchase LCD projectors and projection televisions for the classrooms.</a:t>
            </a:r>
          </a:p>
          <a:p>
            <a:endParaRPr lang="en-US" dirty="0"/>
          </a:p>
        </p:txBody>
      </p:sp>
      <p:sp>
        <p:nvSpPr>
          <p:cNvPr id="6" name="Action Button: Forward or Next 5">
            <a:hlinkClick r:id="" action="ppaction://hlinkshowjump?jump=nextslide" highlightClick="1"/>
          </p:cNvPr>
          <p:cNvSpPr/>
          <p:nvPr/>
        </p:nvSpPr>
        <p:spPr>
          <a:xfrm>
            <a:off x="8001000" y="5791200"/>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P2012.WAV">
            <a:hlinkClick r:id="" action="ppaction://media"/>
          </p:cNvPr>
          <p:cNvPicPr>
            <a:picLocks noRot="1" noChangeAspect="1"/>
          </p:cNvPicPr>
          <p:nvPr>
            <a:wavAudioFile r:embed="rId1" name="~PP2012.WAV"/>
          </p:nvPr>
        </p:nvPicPr>
        <p:blipFill>
          <a:blip r:embed="rId4" cstate="print"/>
          <a:stretch>
            <a:fillRect/>
          </a:stretch>
        </p:blipFill>
        <p:spPr>
          <a:xfrm>
            <a:off x="8726488" y="6440488"/>
            <a:ext cx="244475" cy="244475"/>
          </a:xfrm>
          <a:prstGeom prst="rect">
            <a:avLst/>
          </a:prstGeom>
        </p:spPr>
      </p:pic>
    </p:spTree>
  </p:cSld>
  <p:clrMapOvr>
    <a:masterClrMapping/>
  </p:clrMapOvr>
  <p:transition advTm="2214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613648" cy="1295400"/>
          </a:xfrm>
        </p:spPr>
        <p:txBody>
          <a:bodyPr>
            <a:noAutofit/>
          </a:bodyPr>
          <a:lstStyle/>
          <a:p>
            <a:pPr algn="ctr"/>
            <a:r>
              <a:rPr lang="en-US" sz="4800" dirty="0" smtClean="0"/>
              <a:t>Rhoads Elementary School</a:t>
            </a:r>
            <a:br>
              <a:rPr lang="en-US" sz="4800" dirty="0" smtClean="0"/>
            </a:br>
            <a:r>
              <a:rPr lang="en-US" sz="4800" dirty="0" smtClean="0"/>
              <a:t>Technology Plan Goals</a:t>
            </a:r>
            <a:endParaRPr lang="en-US" sz="4800" dirty="0"/>
          </a:p>
        </p:txBody>
      </p:sp>
      <p:pic>
        <p:nvPicPr>
          <p:cNvPr id="5" name="Content Placeholder 4" descr="Rhoads.jpg"/>
          <p:cNvPicPr>
            <a:picLocks noGrp="1" noChangeAspect="1"/>
          </p:cNvPicPr>
          <p:nvPr>
            <p:ph sz="half" idx="1"/>
          </p:nvPr>
        </p:nvPicPr>
        <p:blipFill>
          <a:blip r:embed="rId3" cstate="print"/>
          <a:stretch>
            <a:fillRect/>
          </a:stretch>
        </p:blipFill>
        <p:spPr>
          <a:xfrm>
            <a:off x="304800" y="1676400"/>
            <a:ext cx="4191000" cy="4724400"/>
          </a:xfrm>
        </p:spPr>
      </p:pic>
      <p:sp>
        <p:nvSpPr>
          <p:cNvPr id="4" name="Text Placeholder 3"/>
          <p:cNvSpPr>
            <a:spLocks noGrp="1"/>
          </p:cNvSpPr>
          <p:nvPr>
            <p:ph sz="half" idx="2"/>
          </p:nvPr>
        </p:nvSpPr>
        <p:spPr/>
        <p:txBody>
          <a:bodyPr>
            <a:normAutofit/>
          </a:bodyPr>
          <a:lstStyle/>
          <a:p>
            <a:endParaRPr lang="en-US" dirty="0" smtClean="0"/>
          </a:p>
          <a:p>
            <a:r>
              <a:rPr lang="en-US" sz="4000" dirty="0" smtClean="0"/>
              <a:t>Goal 3 is Professional Development for faculty and staff.</a:t>
            </a:r>
            <a:endParaRPr lang="en-US" sz="4000" dirty="0"/>
          </a:p>
        </p:txBody>
      </p:sp>
      <p:sp>
        <p:nvSpPr>
          <p:cNvPr id="6" name="Action Button: Forward or Next 5">
            <a:hlinkClick r:id="" action="ppaction://hlinkshowjump?jump=nextslide" highlightClick="1"/>
          </p:cNvPr>
          <p:cNvSpPr/>
          <p:nvPr/>
        </p:nvSpPr>
        <p:spPr>
          <a:xfrm>
            <a:off x="8001000" y="5791200"/>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P846.WAV">
            <a:hlinkClick r:id="" action="ppaction://media"/>
          </p:cNvPr>
          <p:cNvPicPr>
            <a:picLocks noRot="1" noChangeAspect="1"/>
          </p:cNvPicPr>
          <p:nvPr>
            <a:wavAudioFile r:embed="rId1" name="~PP846.WAV"/>
          </p:nvPr>
        </p:nvPicPr>
        <p:blipFill>
          <a:blip r:embed="rId4" cstate="print"/>
          <a:stretch>
            <a:fillRect/>
          </a:stretch>
        </p:blipFill>
        <p:spPr>
          <a:xfrm>
            <a:off x="8726488" y="6440488"/>
            <a:ext cx="244475" cy="244475"/>
          </a:xfrm>
          <a:prstGeom prst="rect">
            <a:avLst/>
          </a:prstGeom>
        </p:spPr>
      </p:pic>
    </p:spTree>
  </p:cSld>
  <p:clrMapOvr>
    <a:masterClrMapping/>
  </p:clrMapOvr>
  <p:transition advTm="344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613648" cy="1295400"/>
          </a:xfrm>
        </p:spPr>
        <p:txBody>
          <a:bodyPr>
            <a:noAutofit/>
          </a:bodyPr>
          <a:lstStyle/>
          <a:p>
            <a:pPr algn="ctr"/>
            <a:r>
              <a:rPr lang="en-US" sz="4800" dirty="0" smtClean="0"/>
              <a:t>Rhoads Elementary School</a:t>
            </a:r>
            <a:br>
              <a:rPr lang="en-US" sz="4800" dirty="0" smtClean="0"/>
            </a:br>
            <a:r>
              <a:rPr lang="en-US" sz="4800" dirty="0" smtClean="0"/>
              <a:t>Technology Plan Goals</a:t>
            </a:r>
            <a:endParaRPr lang="en-US" sz="4800" dirty="0"/>
          </a:p>
        </p:txBody>
      </p:sp>
      <p:pic>
        <p:nvPicPr>
          <p:cNvPr id="5" name="Content Placeholder 4" descr="Rhoads.jpg"/>
          <p:cNvPicPr>
            <a:picLocks noGrp="1" noChangeAspect="1"/>
          </p:cNvPicPr>
          <p:nvPr>
            <p:ph sz="half" idx="1"/>
          </p:nvPr>
        </p:nvPicPr>
        <p:blipFill>
          <a:blip r:embed="rId3" cstate="print"/>
          <a:stretch>
            <a:fillRect/>
          </a:stretch>
        </p:blipFill>
        <p:spPr>
          <a:xfrm>
            <a:off x="304800" y="1676400"/>
            <a:ext cx="4191000" cy="4724400"/>
          </a:xfrm>
        </p:spPr>
      </p:pic>
      <p:sp>
        <p:nvSpPr>
          <p:cNvPr id="4" name="Text Placeholder 3"/>
          <p:cNvSpPr>
            <a:spLocks noGrp="1"/>
          </p:cNvSpPr>
          <p:nvPr>
            <p:ph sz="half" idx="2"/>
          </p:nvPr>
        </p:nvSpPr>
        <p:spPr/>
        <p:txBody>
          <a:bodyPr>
            <a:normAutofit/>
          </a:bodyPr>
          <a:lstStyle/>
          <a:p>
            <a:endParaRPr lang="en-US" dirty="0" smtClean="0"/>
          </a:p>
          <a:p>
            <a:r>
              <a:rPr lang="en-US" sz="4000" dirty="0" smtClean="0"/>
              <a:t>Goal 4 is to update computers in lab, classrooms, and office. </a:t>
            </a:r>
          </a:p>
          <a:p>
            <a:pPr>
              <a:buNone/>
            </a:pPr>
            <a:endParaRPr lang="en-US" sz="4000" dirty="0"/>
          </a:p>
        </p:txBody>
      </p:sp>
      <p:sp>
        <p:nvSpPr>
          <p:cNvPr id="6" name="Action Button: Forward or Next 5">
            <a:hlinkClick r:id="" action="ppaction://hlinkshowjump?jump=nextslide" highlightClick="1"/>
          </p:cNvPr>
          <p:cNvSpPr/>
          <p:nvPr/>
        </p:nvSpPr>
        <p:spPr>
          <a:xfrm>
            <a:off x="8001000" y="5791200"/>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P2445.WAV">
            <a:hlinkClick r:id="" action="ppaction://media"/>
          </p:cNvPr>
          <p:cNvPicPr>
            <a:picLocks noRot="1" noChangeAspect="1"/>
          </p:cNvPicPr>
          <p:nvPr>
            <a:wavAudioFile r:embed="rId1" name="~PP2445.WAV"/>
          </p:nvPr>
        </p:nvPicPr>
        <p:blipFill>
          <a:blip r:embed="rId4" cstate="print"/>
          <a:stretch>
            <a:fillRect/>
          </a:stretch>
        </p:blipFill>
        <p:spPr>
          <a:xfrm>
            <a:off x="8726488" y="6440488"/>
            <a:ext cx="244475" cy="244475"/>
          </a:xfrm>
          <a:prstGeom prst="rect">
            <a:avLst/>
          </a:prstGeom>
        </p:spPr>
      </p:pic>
    </p:spTree>
  </p:cSld>
  <p:clrMapOvr>
    <a:masterClrMapping/>
  </p:clrMapOvr>
  <p:transition advTm="1924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613648" cy="1295400"/>
          </a:xfrm>
        </p:spPr>
        <p:txBody>
          <a:bodyPr>
            <a:noAutofit/>
          </a:bodyPr>
          <a:lstStyle/>
          <a:p>
            <a:pPr algn="ctr"/>
            <a:r>
              <a:rPr lang="en-US" sz="4800" dirty="0" smtClean="0"/>
              <a:t>Rhoads Elementary School</a:t>
            </a:r>
            <a:br>
              <a:rPr lang="en-US" sz="4800" dirty="0" smtClean="0"/>
            </a:br>
            <a:r>
              <a:rPr lang="en-US" sz="4800" dirty="0" smtClean="0"/>
              <a:t>Technology Plan Goals</a:t>
            </a:r>
            <a:endParaRPr lang="en-US" sz="4800" dirty="0"/>
          </a:p>
        </p:txBody>
      </p:sp>
      <p:pic>
        <p:nvPicPr>
          <p:cNvPr id="5" name="Content Placeholder 4" descr="Rhoads.jpg"/>
          <p:cNvPicPr>
            <a:picLocks noGrp="1" noChangeAspect="1"/>
          </p:cNvPicPr>
          <p:nvPr>
            <p:ph sz="half" idx="1"/>
          </p:nvPr>
        </p:nvPicPr>
        <p:blipFill>
          <a:blip r:embed="rId3" cstate="print"/>
          <a:stretch>
            <a:fillRect/>
          </a:stretch>
        </p:blipFill>
        <p:spPr>
          <a:xfrm>
            <a:off x="304800" y="1676400"/>
            <a:ext cx="4191000" cy="4724400"/>
          </a:xfrm>
        </p:spPr>
      </p:pic>
      <p:sp>
        <p:nvSpPr>
          <p:cNvPr id="4" name="Text Placeholder 3"/>
          <p:cNvSpPr>
            <a:spLocks noGrp="1"/>
          </p:cNvSpPr>
          <p:nvPr>
            <p:ph sz="half" idx="2"/>
          </p:nvPr>
        </p:nvSpPr>
        <p:spPr>
          <a:xfrm>
            <a:off x="4648200" y="1600200"/>
            <a:ext cx="4495800" cy="4724400"/>
          </a:xfrm>
        </p:spPr>
        <p:txBody>
          <a:bodyPr>
            <a:normAutofit/>
          </a:bodyPr>
          <a:lstStyle/>
          <a:p>
            <a:endParaRPr lang="en-US" dirty="0" smtClean="0"/>
          </a:p>
          <a:p>
            <a:r>
              <a:rPr lang="en-US" sz="3800" dirty="0" smtClean="0"/>
              <a:t>Goal 5 is to begin parent/community classes that focus on computer foundations and software. </a:t>
            </a:r>
          </a:p>
          <a:p>
            <a:endParaRPr lang="en-US" sz="4000" dirty="0"/>
          </a:p>
        </p:txBody>
      </p:sp>
      <p:sp>
        <p:nvSpPr>
          <p:cNvPr id="6" name="Action Button: Forward or Next 5">
            <a:hlinkClick r:id="" action="ppaction://hlinkshowjump?jump=nextslide" highlightClick="1"/>
          </p:cNvPr>
          <p:cNvSpPr/>
          <p:nvPr/>
        </p:nvSpPr>
        <p:spPr>
          <a:xfrm>
            <a:off x="8001000" y="5791200"/>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P1765.WAV">
            <a:hlinkClick r:id="" action="ppaction://media"/>
          </p:cNvPr>
          <p:cNvPicPr>
            <a:picLocks noRot="1" noChangeAspect="1"/>
          </p:cNvPicPr>
          <p:nvPr>
            <a:wavAudioFile r:embed="rId1" name="~PP1765.WAV"/>
          </p:nvPr>
        </p:nvPicPr>
        <p:blipFill>
          <a:blip r:embed="rId4" cstate="print"/>
          <a:stretch>
            <a:fillRect/>
          </a:stretch>
        </p:blipFill>
        <p:spPr>
          <a:xfrm>
            <a:off x="8726488" y="6440488"/>
            <a:ext cx="244475" cy="244475"/>
          </a:xfrm>
          <a:prstGeom prst="rect">
            <a:avLst/>
          </a:prstGeom>
        </p:spPr>
      </p:pic>
    </p:spTree>
  </p:cSld>
  <p:clrMapOvr>
    <a:masterClrMapping/>
  </p:clrMapOvr>
  <p:transition advTm="3165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613648" cy="1295400"/>
          </a:xfrm>
        </p:spPr>
        <p:txBody>
          <a:bodyPr>
            <a:noAutofit/>
          </a:bodyPr>
          <a:lstStyle/>
          <a:p>
            <a:pPr algn="ctr"/>
            <a:r>
              <a:rPr lang="en-US" sz="4800" dirty="0" smtClean="0"/>
              <a:t>Rhoads Elementary School</a:t>
            </a:r>
            <a:br>
              <a:rPr lang="en-US" sz="4800" dirty="0" smtClean="0"/>
            </a:br>
            <a:r>
              <a:rPr lang="en-US" sz="4800" dirty="0" smtClean="0"/>
              <a:t>Technology Plan Goals</a:t>
            </a:r>
            <a:endParaRPr lang="en-US" sz="4800" dirty="0"/>
          </a:p>
        </p:txBody>
      </p:sp>
      <p:pic>
        <p:nvPicPr>
          <p:cNvPr id="5" name="Content Placeholder 4" descr="Rhoads.jpg"/>
          <p:cNvPicPr>
            <a:picLocks noGrp="1" noChangeAspect="1"/>
          </p:cNvPicPr>
          <p:nvPr>
            <p:ph sz="half" idx="1"/>
          </p:nvPr>
        </p:nvPicPr>
        <p:blipFill>
          <a:blip r:embed="rId3" cstate="print"/>
          <a:stretch>
            <a:fillRect/>
          </a:stretch>
        </p:blipFill>
        <p:spPr>
          <a:xfrm>
            <a:off x="304800" y="1676400"/>
            <a:ext cx="4191000" cy="4724400"/>
          </a:xfrm>
        </p:spPr>
      </p:pic>
      <p:sp>
        <p:nvSpPr>
          <p:cNvPr id="4" name="Text Placeholder 3"/>
          <p:cNvSpPr>
            <a:spLocks noGrp="1"/>
          </p:cNvSpPr>
          <p:nvPr>
            <p:ph sz="half" idx="2"/>
          </p:nvPr>
        </p:nvSpPr>
        <p:spPr>
          <a:xfrm>
            <a:off x="4648200" y="1600200"/>
            <a:ext cx="4343400" cy="4038600"/>
          </a:xfrm>
        </p:spPr>
        <p:txBody>
          <a:bodyPr>
            <a:normAutofit/>
          </a:bodyPr>
          <a:lstStyle/>
          <a:p>
            <a:endParaRPr lang="en-US" dirty="0" smtClean="0"/>
          </a:p>
          <a:p>
            <a:r>
              <a:rPr lang="en-US" sz="4000" dirty="0" smtClean="0"/>
              <a:t>Goal 6 is to purchase more software for student usage.</a:t>
            </a:r>
            <a:endParaRPr lang="en-US" sz="4000" dirty="0"/>
          </a:p>
        </p:txBody>
      </p:sp>
      <p:sp>
        <p:nvSpPr>
          <p:cNvPr id="6" name="Action Button: Forward or Next 5">
            <a:hlinkClick r:id="" action="ppaction://hlinkshowjump?jump=nextslide" highlightClick="1"/>
          </p:cNvPr>
          <p:cNvSpPr/>
          <p:nvPr/>
        </p:nvSpPr>
        <p:spPr>
          <a:xfrm>
            <a:off x="8001000" y="5791200"/>
            <a:ext cx="737616" cy="661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p:nvSpPr>
        <p:spPr>
          <a:xfrm>
            <a:off x="7010400" y="5815584"/>
            <a:ext cx="813816" cy="661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P4037.WAV">
            <a:hlinkClick r:id="" action="ppaction://media"/>
          </p:cNvPr>
          <p:cNvPicPr>
            <a:picLocks noRot="1" noChangeAspect="1"/>
          </p:cNvPicPr>
          <p:nvPr>
            <a:wavAudioFile r:embed="rId1" name="~PP4037.WAV"/>
          </p:nvPr>
        </p:nvPicPr>
        <p:blipFill>
          <a:blip r:embed="rId4" cstate="print"/>
          <a:stretch>
            <a:fillRect/>
          </a:stretch>
        </p:blipFill>
        <p:spPr>
          <a:xfrm>
            <a:off x="8726488" y="6440488"/>
            <a:ext cx="244475" cy="244475"/>
          </a:xfrm>
          <a:prstGeom prst="rect">
            <a:avLst/>
          </a:prstGeom>
        </p:spPr>
      </p:pic>
    </p:spTree>
  </p:cSld>
  <p:clrMapOvr>
    <a:masterClrMapping/>
  </p:clrMapOvr>
  <p:transition advTm="2122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682</TotalTime>
  <Words>1070</Words>
  <Application>Microsoft Office PowerPoint</Application>
  <PresentationFormat>On-screen Show (4:3)</PresentationFormat>
  <Paragraphs>113</Paragraphs>
  <Slides>22</Slides>
  <Notes>5</Notes>
  <HiddenSlides>0</HiddenSlides>
  <MMClips>22</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Trek</vt:lpstr>
      <vt:lpstr>   A School’s  and  The Nation’s Technology Plan At A Glance</vt:lpstr>
      <vt:lpstr>Rhoads Elementary School Technology Plan Goals</vt:lpstr>
      <vt:lpstr>Rhoads Elementary School Technology Plan Goals</vt:lpstr>
      <vt:lpstr>Rhoads Elementary School Technology Plan Goals</vt:lpstr>
      <vt:lpstr>Rhoads Elementary School Technology Plan Goals</vt:lpstr>
      <vt:lpstr>Rhoads Elementary School Technology Plan Goals</vt:lpstr>
      <vt:lpstr>Rhoads Elementary School Technology Plan Goals</vt:lpstr>
      <vt:lpstr>Rhoads Elementary School Technology Plan Goals</vt:lpstr>
      <vt:lpstr>Rhoads Elementary School Technology Plan Goals</vt:lpstr>
      <vt:lpstr>Rhoads’ progress toward  Technology   Excellence</vt:lpstr>
      <vt:lpstr> The National Technology Plan</vt:lpstr>
      <vt:lpstr>The National Technology Plan Five Main Goals </vt:lpstr>
      <vt:lpstr>Learning </vt:lpstr>
      <vt:lpstr> Assessment</vt:lpstr>
      <vt:lpstr>Teaching </vt:lpstr>
      <vt:lpstr>infrastructure </vt:lpstr>
      <vt:lpstr>Productivity </vt:lpstr>
      <vt:lpstr> The end result of A great Technology plan</vt:lpstr>
      <vt:lpstr>A comparison </vt:lpstr>
      <vt:lpstr>End Result of Comparison </vt:lpstr>
      <vt:lpstr>Slide 21</vt:lpstr>
      <vt:lpstr>References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Rhoads Elementary School Technology Plan Goals</dc:title>
  <dc:creator>Adele</dc:creator>
  <cp:lastModifiedBy>Adele</cp:lastModifiedBy>
  <cp:revision>68</cp:revision>
  <dcterms:created xsi:type="dcterms:W3CDTF">2011-05-12T01:44:28Z</dcterms:created>
  <dcterms:modified xsi:type="dcterms:W3CDTF">2011-05-15T19:57:36Z</dcterms:modified>
</cp:coreProperties>
</file>